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6A9AE8"/>
    <a:srgbClr val="216AFB"/>
    <a:srgbClr val="5983F9"/>
    <a:srgbClr val="6699FF"/>
    <a:srgbClr val="3366FF"/>
    <a:srgbClr val="3399FF"/>
    <a:srgbClr val="528AE4"/>
    <a:srgbClr val="4681E2"/>
    <a:srgbClr val="477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740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3D6A4-CA00-4637-8AC3-940DCB152CDB}" type="datetimeFigureOut">
              <a:rPr lang="en-GB" smtClean="0"/>
              <a:pPr/>
              <a:t>29/04/2019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B4538-0929-46A7-B7F0-AAD6B0BF773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699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hyperlink" Target="http://en.wikipedia.org/wiki/File:NHS-Logo.svg" TargetMode="External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728" name="Rectangle 15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think-cell Slide" r:id="rId4" imgW="0" imgH="0" progId="TCLayout.ActiveDocument.1">
                  <p:embed/>
                </p:oleObj>
              </mc:Choice>
              <mc:Fallback>
                <p:oleObj name="think-cell Slide" r:id="rId4" imgW="0" imgH="0" progId="TCLayout.ActiveDocument.1">
                  <p:embed/>
                  <p:pic>
                    <p:nvPicPr>
                      <p:cNvPr id="0" name="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154" descr="NHS-Logo.svg">
            <a:hlinkClick r:id="rId5"/>
          </p:cNvPr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47442" y="304647"/>
            <a:ext cx="1253658" cy="543252"/>
          </a:xfrm>
          <a:prstGeom prst="rect">
            <a:avLst/>
          </a:prstGeom>
          <a:noFill/>
        </p:spPr>
      </p:pic>
      <p:sp>
        <p:nvSpPr>
          <p:cNvPr id="9" name="Rectangle 138"/>
          <p:cNvSpPr>
            <a:spLocks noChangeArrowheads="1"/>
          </p:cNvSpPr>
          <p:nvPr userDrawn="1"/>
        </p:nvSpPr>
        <p:spPr bwMode="gray">
          <a:xfrm>
            <a:off x="0" y="5060951"/>
            <a:ext cx="9144000" cy="1800225"/>
          </a:xfrm>
          <a:prstGeom prst="rect">
            <a:avLst/>
          </a:prstGeom>
          <a:solidFill>
            <a:srgbClr val="0070C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/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12" name="Title 8"/>
          <p:cNvSpPr>
            <a:spLocks noGrp="1"/>
          </p:cNvSpPr>
          <p:nvPr>
            <p:ph type="title" hasCustomPrompt="1"/>
          </p:nvPr>
        </p:nvSpPr>
        <p:spPr>
          <a:xfrm>
            <a:off x="453151" y="1962150"/>
            <a:ext cx="4935537" cy="1466850"/>
          </a:xfrm>
          <a:prstGeom prst="rect">
            <a:avLst/>
          </a:prstGeom>
        </p:spPr>
        <p:txBody>
          <a:bodyPr anchor="t" anchorCtr="0"/>
          <a:lstStyle>
            <a:lvl1pPr algn="l"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 dirty="0" smtClean="0"/>
              <a:t>Title</a:t>
            </a: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453151" y="3552821"/>
            <a:ext cx="4964723" cy="631825"/>
          </a:xfrm>
        </p:spPr>
        <p:txBody>
          <a:bodyPr/>
          <a:lstStyle>
            <a:lvl1pPr>
              <a:defRPr sz="2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GB" dirty="0" smtClean="0"/>
              <a:t>Subtitle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453151" y="4292596"/>
            <a:ext cx="4964723" cy="481013"/>
          </a:xfrm>
        </p:spPr>
        <p:txBody>
          <a:bodyPr/>
          <a:lstStyle>
            <a:lvl1pPr>
              <a:defRPr sz="20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GB" dirty="0" smtClean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594105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22031" y="1508400"/>
            <a:ext cx="8304369" cy="459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422030" y="162000"/>
            <a:ext cx="8314593" cy="831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42936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422031" y="162000"/>
            <a:ext cx="8326315" cy="831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55916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Object 1" hidden="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" y="1589"/>
            <a:ext cx="1465" cy="1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994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vmlDrawing" Target="../drawings/vmlDrawing1.v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9" hidden="1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think-cell Slide" r:id="rId8" imgW="360" imgH="360" progId="TCLayout.ActiveDocument.1">
                  <p:embed/>
                </p:oleObj>
              </mc:Choice>
              <mc:Fallback>
                <p:oleObj name="think-cell Slide" r:id="rId8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2031" y="1508400"/>
            <a:ext cx="8304369" cy="4590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Body text</a:t>
            </a:r>
          </a:p>
          <a:p>
            <a:pPr lvl="1"/>
            <a:r>
              <a:rPr lang="en-GB" dirty="0" smtClean="0"/>
              <a:t>First level</a:t>
            </a:r>
          </a:p>
          <a:p>
            <a:pPr lvl="2"/>
            <a:r>
              <a:rPr lang="en-GB" dirty="0" smtClean="0"/>
              <a:t>Second level</a:t>
            </a:r>
          </a:p>
          <a:p>
            <a:pPr lvl="3"/>
            <a:r>
              <a:rPr lang="en-GB" dirty="0" smtClean="0"/>
              <a:t>Third level</a:t>
            </a:r>
          </a:p>
          <a:p>
            <a:pPr lvl="4"/>
            <a:r>
              <a:rPr lang="en-GB" dirty="0" smtClean="0"/>
              <a:t>Quotation level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031" y="162000"/>
            <a:ext cx="8315569" cy="831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46800" rIns="0" bIns="46800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GB" dirty="0" smtClean="0"/>
          </a:p>
        </p:txBody>
      </p:sp>
      <p:sp>
        <p:nvSpPr>
          <p:cNvPr id="9" name="Line 115"/>
          <p:cNvSpPr>
            <a:spLocks noChangeShapeType="1"/>
          </p:cNvSpPr>
          <p:nvPr userDrawn="1"/>
        </p:nvSpPr>
        <p:spPr bwMode="auto">
          <a:xfrm flipH="1">
            <a:off x="0" y="1003300"/>
            <a:ext cx="91440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  <a:effectLst>
            <a:outerShdw dist="25400" dir="5400000" algn="ctr" rotWithShape="0">
              <a:srgbClr val="345782"/>
            </a:outerShdw>
          </a:effectLst>
        </p:spPr>
        <p:txBody>
          <a:bodyPr/>
          <a:lstStyle/>
          <a:p>
            <a:pPr algn="ctr" fontAlgn="base"/>
            <a:endParaRPr lang="en-GB" sz="1400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8546954" y="6674400"/>
            <a:ext cx="175846" cy="127000"/>
          </a:xfrm>
          <a:prstGeom prst="rect">
            <a:avLst/>
          </a:prstGeom>
          <a:noFill/>
          <a:ln/>
          <a:effectLst/>
        </p:spPr>
        <p:txBody>
          <a:bodyPr wrap="none" lIns="0" tIns="0" rIns="0" bIns="0" rtlCol="0">
            <a:noAutofit/>
          </a:bodyPr>
          <a:lstStyle/>
          <a:p>
            <a:pPr algn="r">
              <a:defRPr/>
            </a:pPr>
            <a:fld id="{9D53E389-1311-4796-9190-1F74A8EADEA2}" type="slidenum">
              <a:rPr lang="en-US" sz="900" smtClean="0">
                <a:solidFill>
                  <a:srgbClr val="000000"/>
                </a:solidFill>
              </a:rPr>
              <a:pPr algn="r">
                <a:defRPr/>
              </a:pPr>
              <a:t>‹#›</a:t>
            </a:fld>
            <a:endParaRPr lang="en-US" sz="900" dirty="0" smtClean="0">
              <a:solidFill>
                <a:srgbClr val="000000"/>
              </a:solidFill>
            </a:endParaRPr>
          </a:p>
          <a:p>
            <a:pPr algn="ctr" fontAlgn="base"/>
            <a:endParaRPr lang="en-US" sz="9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962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889000" rtl="0" eaLnBrk="1" fontAlgn="base" hangingPunct="1">
        <a:spcBef>
          <a:spcPct val="0"/>
        </a:spcBef>
        <a:spcAft>
          <a:spcPct val="0"/>
        </a:spcAft>
        <a:defRPr sz="2400" b="0">
          <a:solidFill>
            <a:schemeClr val="accent6"/>
          </a:solidFill>
          <a:latin typeface="+mj-lt"/>
          <a:ea typeface="+mj-ea"/>
          <a:cs typeface="+mj-cs"/>
        </a:defRPr>
      </a:lvl1pPr>
      <a:lvl2pPr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2pPr>
      <a:lvl3pPr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3pPr>
      <a:lvl4pPr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4pPr>
      <a:lvl5pPr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5pPr>
      <a:lvl6pPr marL="457200"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6pPr>
      <a:lvl7pPr marL="914400"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7pPr>
      <a:lvl8pPr marL="1371600"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8pPr>
      <a:lvl9pPr marL="1828800" algn="l" defTabSz="8890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rebuchet MS" pitchFamily="34" charset="0"/>
          <a:cs typeface="Arial" charset="0"/>
        </a:defRPr>
      </a:lvl9pPr>
    </p:titleStyle>
    <p:bodyStyle>
      <a:lvl1pPr algn="l" defTabSz="889000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444500" indent="-222250" algn="l" defTabSz="889000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chemeClr val="tx1"/>
          </a:solidFill>
          <a:latin typeface="+mn-lt"/>
          <a:cs typeface="+mn-cs"/>
        </a:defRPr>
      </a:lvl2pPr>
      <a:lvl3pPr marL="889000" indent="-222250" algn="l" defTabSz="889000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3pPr>
      <a:lvl4pPr marL="1338263" indent="-227013" algn="l" defTabSz="889000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998663" indent="-220663" algn="l" defTabSz="889000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5pPr>
      <a:lvl6pPr marL="2455863" indent="-220663" algn="l" defTabSz="889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6pPr>
      <a:lvl7pPr marL="2913063" indent="-220663" algn="l" defTabSz="889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7pPr>
      <a:lvl8pPr marL="3370263" indent="-220663" algn="l" defTabSz="889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8pPr>
      <a:lvl9pPr marL="3827463" indent="-220663" algn="l" defTabSz="889000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Trebuchet MS" pitchFamily="34" charset="0"/>
        <a:buChar char="–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2030" y="548680"/>
            <a:ext cx="8314593" cy="444920"/>
          </a:xfrm>
        </p:spPr>
        <p:txBody>
          <a:bodyPr/>
          <a:lstStyle/>
          <a:p>
            <a:r>
              <a:rPr lang="en-GB" dirty="0" smtClean="0"/>
              <a:t>RAG ratings definition 2019/20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619296"/>
              </p:ext>
            </p:extLst>
          </p:nvPr>
        </p:nvGraphicFramePr>
        <p:xfrm>
          <a:off x="539552" y="1372013"/>
          <a:ext cx="7992888" cy="4329935"/>
        </p:xfrm>
        <a:graphic>
          <a:graphicData uri="http://schemas.openxmlformats.org/drawingml/2006/table">
            <a:tbl>
              <a:tblPr firstRow="1" firstCol="1" bandRow="1"/>
              <a:tblGrid>
                <a:gridCol w="639473"/>
                <a:gridCol w="142270"/>
                <a:gridCol w="2026569"/>
                <a:gridCol w="2376264"/>
                <a:gridCol w="144016"/>
                <a:gridCol w="2664296"/>
              </a:tblGrid>
              <a:tr h="25003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b="1" i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700" b="1" i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35" marR="58435" marT="0" marB="0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Financial YTD RAG rating</a:t>
                      </a:r>
                      <a:endParaRPr lang="en-GB" sz="1000" b="1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35" marR="58435" marT="0" marB="66462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9050" cap="flat" cmpd="sng" algn="ctr">
                      <a:solidFill>
                        <a:srgbClr val="0074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Financial FORECAST RAG rating </a:t>
                      </a:r>
                      <a:endParaRPr lang="en-GB" sz="1000" b="1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35" marR="58435" marT="0" marB="66462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9050" cap="flat" cmpd="sng" algn="ctr">
                      <a:solidFill>
                        <a:srgbClr val="0074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000" b="1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35" marR="58435" marT="0" marB="66462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Operational RAG rating</a:t>
                      </a:r>
                      <a:endParaRPr lang="en-GB" sz="1000" b="1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35" marR="58435" marT="0" marB="66462">
                    <a:lnL w="12700" cmpd="sng">
                      <a:noFill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9050" cap="flat" cmpd="sng" algn="ctr">
                      <a:solidFill>
                        <a:srgbClr val="0074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6132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35" marR="58435" marT="66462" marB="66462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000" b="0" i="1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35" marR="58435" marT="66462" marB="66462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i="0" dirty="0" smtClean="0">
                          <a:solidFill>
                            <a:srgbClr val="0074C5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This year we have split the financial RAG rating into two parts: the YTD position and the forecast. Combining the two will give a more in-depth view of the position and will allow tailored support depending on the combination of the two RAG ratings.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000" b="0" i="1" dirty="0">
                        <a:solidFill>
                          <a:srgbClr val="0074C5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35" marR="58435" marT="66462" marB="66462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74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4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000" b="0" i="1" dirty="0">
                        <a:solidFill>
                          <a:srgbClr val="0074C5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35" marR="58435" marT="66462" marB="66462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74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4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000" b="0" i="1" dirty="0">
                        <a:solidFill>
                          <a:srgbClr val="0074C5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35" marR="58435" marT="66462" marB="66462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 smtClean="0">
                          <a:solidFill>
                            <a:srgbClr val="0074C5"/>
                          </a:solidFill>
                          <a:effectLst/>
                          <a:latin typeface="+mn-lt"/>
                        </a:rPr>
                        <a:t>An </a:t>
                      </a:r>
                      <a:r>
                        <a:rPr lang="en-GB" sz="1000" b="1" dirty="0">
                          <a:solidFill>
                            <a:srgbClr val="0074C5"/>
                          </a:solidFill>
                          <a:effectLst/>
                          <a:latin typeface="+mn-lt"/>
                        </a:rPr>
                        <a:t>objective backward looking milestone based RAG rating that flags Amber or Red based on the degree of operational slippage.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0" i="1" dirty="0" smtClean="0">
                          <a:solidFill>
                            <a:srgbClr val="0074C5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(This</a:t>
                      </a:r>
                      <a:r>
                        <a:rPr lang="en-GB" sz="1000" b="0" i="1" baseline="0" dirty="0" smtClean="0">
                          <a:solidFill>
                            <a:srgbClr val="0074C5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will be supplemented by a forward look process at two-weekly intervals to mitigate any expected slippage of future milestones)</a:t>
                      </a:r>
                      <a:endParaRPr lang="en-GB" sz="1000" b="0" i="1" dirty="0">
                        <a:solidFill>
                          <a:srgbClr val="0074C5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35" marR="58435" marT="66462" marB="66462">
                    <a:lnL w="12700" cmpd="sng">
                      <a:noFill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9050" cap="flat" cmpd="sng" algn="ctr">
                      <a:solidFill>
                        <a:srgbClr val="0074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4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35" marR="58435" marT="66462" marB="66462">
                    <a:lnL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00" b="0" i="1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35" marR="58435" marT="66462" marB="66462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00" b="0" i="1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35" marR="58435" marT="66462" marB="66462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74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00" b="0" i="1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35" marR="58435" marT="66462" marB="66462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0074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00" b="0" i="1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35" marR="58435" marT="66462" marB="66462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00" b="0" i="1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35" marR="58435" marT="66462" marB="66462">
                    <a:lnL w="12700" cmpd="sng">
                      <a:noFill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9050" cap="flat" cmpd="sng" algn="ctr">
                      <a:solidFill>
                        <a:srgbClr val="0074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8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RED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35" marR="58435" marT="66462" marB="66462" anchor="ctr">
                    <a:lnL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413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0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35" marR="58435" marT="66462" marB="66462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Less than or equal to 80% achievement of target YTD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0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35" marR="58435" marT="66462" marB="66462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25563">
                          <a:lumMod val="50000"/>
                          <a:lumOff val="50000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Less than or equal to 80% achievement of target forecast</a:t>
                      </a:r>
                      <a:endParaRPr lang="en-GB" sz="10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35" marR="58435" marT="66462" marB="66462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25563">
                          <a:lumMod val="50000"/>
                          <a:lumOff val="50000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0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35" marR="58435" marT="66462" marB="66462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25563">
                          <a:lumMod val="50000"/>
                          <a:lumOff val="50000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</a:t>
                      </a:r>
                      <a:r>
                        <a:rPr lang="en-GB" sz="10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 more milestones </a:t>
                      </a:r>
                      <a:r>
                        <a:rPr lang="en-GB" sz="10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missed by more than </a:t>
                      </a:r>
                      <a:r>
                        <a:rPr lang="en-GB" sz="10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 </a:t>
                      </a:r>
                      <a:r>
                        <a:rPr lang="en-GB" sz="10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days</a:t>
                      </a:r>
                      <a:endParaRPr lang="en-GB" sz="10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35" marR="58435" marT="66462" marB="66462">
                    <a:lnL w="12700" cmpd="sng">
                      <a:noFill/>
                    </a:lnL>
                    <a:lnR w="12700" cmpd="sng">
                      <a:solidFill>
                        <a:sysClr val="window" lastClr="FFFFFF"/>
                      </a:solidFill>
                    </a:lnR>
                    <a:lnT w="9525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25563">
                          <a:lumMod val="50000"/>
                          <a:lumOff val="50000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8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AMBER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35" marR="58435" marT="66462" marB="66462" anchor="ctr">
                    <a:lnL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C6E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0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35" marR="58435" marT="66462" marB="66462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80-90% achievement of target YTD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0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35" marR="58435" marT="66462" marB="66462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425563">
                          <a:lumMod val="50000"/>
                          <a:lumOff val="50000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25563">
                          <a:lumMod val="50000"/>
                          <a:lumOff val="50000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80-90% achievement of target forecast</a:t>
                      </a:r>
                      <a:endParaRPr lang="en-GB" sz="10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35" marR="58435" marT="66462" marB="66462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425563">
                          <a:lumMod val="50000"/>
                          <a:lumOff val="50000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25563">
                          <a:lumMod val="50000"/>
                          <a:lumOff val="50000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0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35" marR="58435" marT="66462" marB="66462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425563">
                          <a:lumMod val="50000"/>
                          <a:lumOff val="50000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25563">
                          <a:lumMod val="50000"/>
                          <a:lumOff val="50000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or more milestones missed by </a:t>
                      </a:r>
                      <a:r>
                        <a:rPr lang="en-GB" sz="10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up to 14 days, with none missed by more than 14 days</a:t>
                      </a:r>
                      <a:endParaRPr lang="en-GB" sz="10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35" marR="58435" marT="66462" marB="66462">
                    <a:lnL w="12700" cmpd="sng">
                      <a:noFill/>
                    </a:lnL>
                    <a:lnR w="12700" cmpd="sng">
                      <a:solidFill>
                        <a:sysClr val="window" lastClr="FFFFFF"/>
                      </a:solidFill>
                    </a:lnR>
                    <a:lnT w="9525" cap="flat" cmpd="sng" algn="ctr">
                      <a:solidFill>
                        <a:srgbClr val="425563">
                          <a:lumMod val="50000"/>
                          <a:lumOff val="50000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25563">
                          <a:lumMod val="50000"/>
                          <a:lumOff val="50000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9833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</a:rPr>
                        <a:t>GREEN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35" marR="58435" marT="66462" marB="66462" anchor="ctr">
                    <a:lnL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6C24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0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35" marR="58435" marT="66462" marB="66462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Greater than 90% achievement of target YTD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000" b="0" i="1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35" marR="58435" marT="66462" marB="66462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425563">
                          <a:lumMod val="50000"/>
                          <a:lumOff val="50000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4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0" i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Greater</a:t>
                      </a:r>
                      <a:r>
                        <a:rPr lang="en-GB" sz="1000" b="0" i="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than 90% achievement of target forecast</a:t>
                      </a:r>
                      <a:endParaRPr lang="en-GB" sz="1000" b="0" i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35" marR="58435" marT="66462" marB="66462"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425563">
                          <a:lumMod val="50000"/>
                          <a:lumOff val="50000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4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0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35" marR="58435" marT="66462" marB="66462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425563">
                          <a:lumMod val="50000"/>
                          <a:lumOff val="50000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 more than 1 milestone </a:t>
                      </a:r>
                      <a:r>
                        <a:rPr lang="en-GB" sz="10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missed by </a:t>
                      </a:r>
                      <a:r>
                        <a:rPr lang="en-GB" sz="10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up to 14 </a:t>
                      </a:r>
                      <a:r>
                        <a:rPr lang="en-GB" sz="10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days</a:t>
                      </a:r>
                      <a:endParaRPr lang="en-GB" sz="10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435" marR="58435" marT="66462" marB="66462">
                    <a:lnL w="12700" cmpd="sng">
                      <a:noFill/>
                    </a:lnL>
                    <a:lnR w="12700" cmpd="sng">
                      <a:solidFill>
                        <a:sysClr val="window" lastClr="FFFFFF"/>
                      </a:solidFill>
                    </a:lnR>
                    <a:lnT w="9525" cap="flat" cmpd="sng" algn="ctr">
                      <a:solidFill>
                        <a:srgbClr val="425563">
                          <a:lumMod val="50000"/>
                          <a:lumOff val="50000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4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051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qw_xAoUXkG6C1A4Pr07x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qw_xAoUXkG6C1A4Pr07x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heme1">
  <a:themeElements>
    <a:clrScheme name="NHS">
      <a:dk1>
        <a:srgbClr val="000000"/>
      </a:dk1>
      <a:lt1>
        <a:srgbClr val="FFFFFF"/>
      </a:lt1>
      <a:dk2>
        <a:srgbClr val="0070C0"/>
      </a:dk2>
      <a:lt2>
        <a:srgbClr val="FFFFFF"/>
      </a:lt2>
      <a:accent1>
        <a:srgbClr val="D8D8D8"/>
      </a:accent1>
      <a:accent2>
        <a:srgbClr val="B2B2B2"/>
      </a:accent2>
      <a:accent3>
        <a:srgbClr val="D2E0E6"/>
      </a:accent3>
      <a:accent4>
        <a:srgbClr val="0070C0"/>
      </a:accent4>
      <a:accent5>
        <a:srgbClr val="BCDEC2"/>
      </a:accent5>
      <a:accent6>
        <a:srgbClr val="0070C0"/>
      </a:accent6>
      <a:hlink>
        <a:srgbClr val="4D4D4D"/>
      </a:hlink>
      <a:folHlink>
        <a:srgbClr val="808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91440" rIns="91440" bIns="91440" numCol="1" rtlCol="0" anchor="t" anchorCtr="0" compatLnSpc="1">
        <a:prstTxWarp prst="textNoShape">
          <a:avLst/>
        </a:prstTxWarp>
        <a:noAutofit/>
      </a:bodyPr>
      <a:lstStyle>
        <a:defPPr marL="0" marR="0" indent="0" algn="ctr" defTabSz="889000" rtl="0" eaLnBrk="1" fontAlgn="base" latinLnBrk="0" hangingPunct="1">
          <a:defRPr kumimoji="0" sz="1400" b="0" i="0" u="none" strike="noStrike" cap="none" normalizeH="0" baseline="0" smtClean="0">
            <a:solidFill>
              <a:schemeClr val="tx1"/>
            </a:solidFill>
            <a:effectLst/>
            <a:latin typeface="+mn-lt"/>
            <a:cs typeface="+mn-cs"/>
          </a:defRPr>
        </a:defPPr>
      </a:lstStyle>
    </a:spDef>
    <a:lnDef>
      <a:spPr bwMode="auto"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noAutofit/>
      </a:bodyPr>
      <a:lstStyle>
        <a:defPPr algn="l">
          <a:defRPr dirty="0" err="1" smtClean="0">
            <a:latin typeface="+mn-lt"/>
          </a:defRPr>
        </a:defPPr>
      </a:lstStyle>
    </a:txDef>
  </a:objectDefaults>
  <a:extraClrSchemeLst>
    <a:extraClrScheme>
      <a:clrScheme name="Letter Blank 1">
        <a:dk1>
          <a:srgbClr val="000000"/>
        </a:dk1>
        <a:lt1>
          <a:srgbClr val="FFFFFF"/>
        </a:lt1>
        <a:dk2>
          <a:srgbClr val="177B57"/>
        </a:dk2>
        <a:lt2>
          <a:srgbClr val="80808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tter Blank 2">
        <a:dk1>
          <a:srgbClr val="000000"/>
        </a:dk1>
        <a:lt1>
          <a:srgbClr val="FFFFFF"/>
        </a:lt1>
        <a:dk2>
          <a:srgbClr val="177B57"/>
        </a:dk2>
        <a:lt2>
          <a:srgbClr val="00000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tter Blank 3">
        <a:dk1>
          <a:srgbClr val="000000"/>
        </a:dk1>
        <a:lt1>
          <a:srgbClr val="FFFFFF"/>
        </a:lt1>
        <a:dk2>
          <a:srgbClr val="345782"/>
        </a:dk2>
        <a:lt2>
          <a:srgbClr val="808080"/>
        </a:lt2>
        <a:accent1>
          <a:srgbClr val="E2E2E2"/>
        </a:accent1>
        <a:accent2>
          <a:srgbClr val="C5DCDF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B2C7CA"/>
        </a:accent6>
        <a:hlink>
          <a:srgbClr val="5D8BA7"/>
        </a:hlink>
        <a:folHlink>
          <a:srgbClr val="9CBDC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blank.potx" id="{0B7EB273-7D2B-4A5B-A53C-E9E857A4D332}" vid="{78883F79-62DC-4B61-BBAB-4E123ED3BA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22</TotalTime>
  <Words>198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Theme1</vt:lpstr>
      <vt:lpstr>think-cell Slide</vt:lpstr>
      <vt:lpstr>RAG ratings definition 2019/20</vt:lpstr>
    </vt:vector>
  </TitlesOfParts>
  <Company>Salisbury NHS Foundation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RAG ratings definition 2018</dc:title>
  <dc:creator>aau</dc:creator>
  <cp:lastModifiedBy>Katrina Glaister</cp:lastModifiedBy>
  <cp:revision>5</cp:revision>
  <dcterms:created xsi:type="dcterms:W3CDTF">2018-04-11T13:38:38Z</dcterms:created>
  <dcterms:modified xsi:type="dcterms:W3CDTF">2019-04-29T13:21:44Z</dcterms:modified>
</cp:coreProperties>
</file>