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1A7407-0215-40DF-34A6-9A5CFBB76D36}" v="577" dt="2020-09-09T21:30:34.895"/>
    <p1510:client id="{E1642DF7-D460-4A15-3B53-75B79CC1B29F}" v="4014" dt="2020-09-09T21:15:51.263"/>
    <p1510:client id="{FC7509A6-B215-493C-4FEA-4663A7C0EE51}" v="510" dt="2020-09-09T21:43:32.3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256" y="-3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Barnett" userId="17f4bbd627b1f6f2" providerId="Windows Live" clId="Web-{FC7509A6-B215-493C-4FEA-4663A7C0EE51}"/>
    <pc:docChg chg="modSld">
      <pc:chgData name="Rachel Barnett" userId="17f4bbd627b1f6f2" providerId="Windows Live" clId="Web-{FC7509A6-B215-493C-4FEA-4663A7C0EE51}" dt="2020-09-09T21:43:32.395" v="507" actId="20577"/>
      <pc:docMkLst>
        <pc:docMk/>
      </pc:docMkLst>
      <pc:sldChg chg="modSp">
        <pc:chgData name="Rachel Barnett" userId="17f4bbd627b1f6f2" providerId="Windows Live" clId="Web-{FC7509A6-B215-493C-4FEA-4663A7C0EE51}" dt="2020-09-09T21:34:43.467" v="67" actId="20577"/>
        <pc:sldMkLst>
          <pc:docMk/>
          <pc:sldMk cId="109857222" sldId="256"/>
        </pc:sldMkLst>
        <pc:spChg chg="mod">
          <ac:chgData name="Rachel Barnett" userId="17f4bbd627b1f6f2" providerId="Windows Live" clId="Web-{FC7509A6-B215-493C-4FEA-4663A7C0EE51}" dt="2020-09-09T21:34:43.467" v="67" actId="20577"/>
          <ac:spMkLst>
            <pc:docMk/>
            <pc:sldMk cId="109857222" sldId="256"/>
            <ac:spMk id="3" creationId="{00000000-0000-0000-0000-000000000000}"/>
          </ac:spMkLst>
        </pc:spChg>
      </pc:sldChg>
      <pc:sldChg chg="modSp">
        <pc:chgData name="Rachel Barnett" userId="17f4bbd627b1f6f2" providerId="Windows Live" clId="Web-{FC7509A6-B215-493C-4FEA-4663A7C0EE51}" dt="2020-09-09T21:35:48.905" v="109" actId="20577"/>
        <pc:sldMkLst>
          <pc:docMk/>
          <pc:sldMk cId="1249071103" sldId="257"/>
        </pc:sldMkLst>
        <pc:spChg chg="mod">
          <ac:chgData name="Rachel Barnett" userId="17f4bbd627b1f6f2" providerId="Windows Live" clId="Web-{FC7509A6-B215-493C-4FEA-4663A7C0EE51}" dt="2020-09-09T21:35:48.905" v="109" actId="20577"/>
          <ac:spMkLst>
            <pc:docMk/>
            <pc:sldMk cId="1249071103" sldId="257"/>
            <ac:spMk id="3" creationId="{AFB918E3-EBD8-4D97-845A-637B8B1171D9}"/>
          </ac:spMkLst>
        </pc:spChg>
      </pc:sldChg>
      <pc:sldChg chg="modSp">
        <pc:chgData name="Rachel Barnett" userId="17f4bbd627b1f6f2" providerId="Windows Live" clId="Web-{FC7509A6-B215-493C-4FEA-4663A7C0EE51}" dt="2020-09-09T21:43:24.207" v="504" actId="20577"/>
        <pc:sldMkLst>
          <pc:docMk/>
          <pc:sldMk cId="724278095" sldId="260"/>
        </pc:sldMkLst>
        <pc:spChg chg="mod">
          <ac:chgData name="Rachel Barnett" userId="17f4bbd627b1f6f2" providerId="Windows Live" clId="Web-{FC7509A6-B215-493C-4FEA-4663A7C0EE51}" dt="2020-09-09T21:43:24.207" v="504" actId="20577"/>
          <ac:spMkLst>
            <pc:docMk/>
            <pc:sldMk cId="724278095" sldId="260"/>
            <ac:spMk id="3" creationId="{17B714F1-8AEB-4B45-A8CD-5FAB17A07108}"/>
          </ac:spMkLst>
        </pc:spChg>
      </pc:sldChg>
      <pc:sldChg chg="modSp">
        <pc:chgData name="Rachel Barnett" userId="17f4bbd627b1f6f2" providerId="Windows Live" clId="Web-{FC7509A6-B215-493C-4FEA-4663A7C0EE51}" dt="2020-09-09T21:43:32.395" v="506" actId="20577"/>
        <pc:sldMkLst>
          <pc:docMk/>
          <pc:sldMk cId="670930165" sldId="261"/>
        </pc:sldMkLst>
        <pc:spChg chg="mod">
          <ac:chgData name="Rachel Barnett" userId="17f4bbd627b1f6f2" providerId="Windows Live" clId="Web-{FC7509A6-B215-493C-4FEA-4663A7C0EE51}" dt="2020-09-09T21:43:32.395" v="506" actId="20577"/>
          <ac:spMkLst>
            <pc:docMk/>
            <pc:sldMk cId="670930165" sldId="261"/>
            <ac:spMk id="3" creationId="{89BC2853-48B4-4142-986E-ADE8776BAD9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5AEA15-00CB-47A0-B7EE-FDBA99D7945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0015BA6-159F-47FA-9B10-7B83EF3132D1}">
      <dgm:prSet/>
      <dgm:spPr/>
      <dgm:t>
        <a:bodyPr/>
        <a:lstStyle/>
        <a:p>
          <a:r>
            <a:rPr lang="en-GB"/>
            <a:t>Patients felt they received an efficient service and seen in a timely manner and a plan was put in place</a:t>
          </a:r>
          <a:endParaRPr lang="en-US"/>
        </a:p>
      </dgm:t>
    </dgm:pt>
    <dgm:pt modelId="{B9A99B77-C067-47D6-8F93-88C33528D7A8}" type="parTrans" cxnId="{BB1691E0-857C-44D7-8A11-AAB3E4B864BB}">
      <dgm:prSet/>
      <dgm:spPr/>
      <dgm:t>
        <a:bodyPr/>
        <a:lstStyle/>
        <a:p>
          <a:endParaRPr lang="en-US"/>
        </a:p>
      </dgm:t>
    </dgm:pt>
    <dgm:pt modelId="{D0744F78-43D9-4346-8427-FCC0BE9159A8}" type="sibTrans" cxnId="{BB1691E0-857C-44D7-8A11-AAB3E4B864BB}">
      <dgm:prSet/>
      <dgm:spPr/>
      <dgm:t>
        <a:bodyPr/>
        <a:lstStyle/>
        <a:p>
          <a:endParaRPr lang="en-US"/>
        </a:p>
      </dgm:t>
    </dgm:pt>
    <dgm:pt modelId="{2ED42230-3540-4133-9A16-569EC367E121}">
      <dgm:prSet/>
      <dgm:spPr/>
      <dgm:t>
        <a:bodyPr/>
        <a:lstStyle/>
        <a:p>
          <a:r>
            <a:rPr lang="en-GB"/>
            <a:t>The Staff felt they had given a good quality service in a timely efficient manner</a:t>
          </a:r>
          <a:endParaRPr lang="en-US"/>
        </a:p>
      </dgm:t>
    </dgm:pt>
    <dgm:pt modelId="{B4E902B0-62E5-454A-B2C6-437B3F1B4A8D}" type="parTrans" cxnId="{0761C647-4454-4831-B7D8-B410501B3664}">
      <dgm:prSet/>
      <dgm:spPr/>
      <dgm:t>
        <a:bodyPr/>
        <a:lstStyle/>
        <a:p>
          <a:endParaRPr lang="en-US"/>
        </a:p>
      </dgm:t>
    </dgm:pt>
    <dgm:pt modelId="{9FA792C0-BD2C-4434-A71B-A08F62B24DF3}" type="sibTrans" cxnId="{0761C647-4454-4831-B7D8-B410501B3664}">
      <dgm:prSet/>
      <dgm:spPr/>
      <dgm:t>
        <a:bodyPr/>
        <a:lstStyle/>
        <a:p>
          <a:endParaRPr lang="en-US"/>
        </a:p>
      </dgm:t>
    </dgm:pt>
    <dgm:pt modelId="{CD1F57C3-3A19-473F-A3E1-1815CFECA766}" type="pres">
      <dgm:prSet presAssocID="{F65AEA15-00CB-47A0-B7EE-FDBA99D79459}" presName="linear" presStyleCnt="0">
        <dgm:presLayoutVars>
          <dgm:animLvl val="lvl"/>
          <dgm:resizeHandles val="exact"/>
        </dgm:presLayoutVars>
      </dgm:prSet>
      <dgm:spPr/>
      <dgm:t>
        <a:bodyPr/>
        <a:lstStyle/>
        <a:p>
          <a:endParaRPr lang="en-GB"/>
        </a:p>
      </dgm:t>
    </dgm:pt>
    <dgm:pt modelId="{18C490FD-C817-4A6C-8E7B-B7D79D81C4E7}" type="pres">
      <dgm:prSet presAssocID="{00015BA6-159F-47FA-9B10-7B83EF3132D1}" presName="parentText" presStyleLbl="node1" presStyleIdx="0" presStyleCnt="2">
        <dgm:presLayoutVars>
          <dgm:chMax val="0"/>
          <dgm:bulletEnabled val="1"/>
        </dgm:presLayoutVars>
      </dgm:prSet>
      <dgm:spPr/>
      <dgm:t>
        <a:bodyPr/>
        <a:lstStyle/>
        <a:p>
          <a:endParaRPr lang="en-GB"/>
        </a:p>
      </dgm:t>
    </dgm:pt>
    <dgm:pt modelId="{E818C920-C42A-4032-9225-120A394EE71D}" type="pres">
      <dgm:prSet presAssocID="{D0744F78-43D9-4346-8427-FCC0BE9159A8}" presName="spacer" presStyleCnt="0"/>
      <dgm:spPr/>
    </dgm:pt>
    <dgm:pt modelId="{43CD9E9C-1620-4EA5-A916-D50EF13205B5}" type="pres">
      <dgm:prSet presAssocID="{2ED42230-3540-4133-9A16-569EC367E121}" presName="parentText" presStyleLbl="node1" presStyleIdx="1" presStyleCnt="2">
        <dgm:presLayoutVars>
          <dgm:chMax val="0"/>
          <dgm:bulletEnabled val="1"/>
        </dgm:presLayoutVars>
      </dgm:prSet>
      <dgm:spPr/>
      <dgm:t>
        <a:bodyPr/>
        <a:lstStyle/>
        <a:p>
          <a:endParaRPr lang="en-GB"/>
        </a:p>
      </dgm:t>
    </dgm:pt>
  </dgm:ptLst>
  <dgm:cxnLst>
    <dgm:cxn modelId="{0761C647-4454-4831-B7D8-B410501B3664}" srcId="{F65AEA15-00CB-47A0-B7EE-FDBA99D79459}" destId="{2ED42230-3540-4133-9A16-569EC367E121}" srcOrd="1" destOrd="0" parTransId="{B4E902B0-62E5-454A-B2C6-437B3F1B4A8D}" sibTransId="{9FA792C0-BD2C-4434-A71B-A08F62B24DF3}"/>
    <dgm:cxn modelId="{458D7D06-5688-47D5-9DC0-8F0F36EC2A4B}" type="presOf" srcId="{2ED42230-3540-4133-9A16-569EC367E121}" destId="{43CD9E9C-1620-4EA5-A916-D50EF13205B5}" srcOrd="0" destOrd="0" presId="urn:microsoft.com/office/officeart/2005/8/layout/vList2"/>
    <dgm:cxn modelId="{FE2899F1-06C0-4B44-B448-93FE269B194D}" type="presOf" srcId="{00015BA6-159F-47FA-9B10-7B83EF3132D1}" destId="{18C490FD-C817-4A6C-8E7B-B7D79D81C4E7}" srcOrd="0" destOrd="0" presId="urn:microsoft.com/office/officeart/2005/8/layout/vList2"/>
    <dgm:cxn modelId="{B40977F7-E52E-42D6-9F70-AB0F8CF863A5}" type="presOf" srcId="{F65AEA15-00CB-47A0-B7EE-FDBA99D79459}" destId="{CD1F57C3-3A19-473F-A3E1-1815CFECA766}" srcOrd="0" destOrd="0" presId="urn:microsoft.com/office/officeart/2005/8/layout/vList2"/>
    <dgm:cxn modelId="{BB1691E0-857C-44D7-8A11-AAB3E4B864BB}" srcId="{F65AEA15-00CB-47A0-B7EE-FDBA99D79459}" destId="{00015BA6-159F-47FA-9B10-7B83EF3132D1}" srcOrd="0" destOrd="0" parTransId="{B9A99B77-C067-47D6-8F93-88C33528D7A8}" sibTransId="{D0744F78-43D9-4346-8427-FCC0BE9159A8}"/>
    <dgm:cxn modelId="{C5453C2B-3E2C-4ADC-873F-4EA5874965C6}" type="presParOf" srcId="{CD1F57C3-3A19-473F-A3E1-1815CFECA766}" destId="{18C490FD-C817-4A6C-8E7B-B7D79D81C4E7}" srcOrd="0" destOrd="0" presId="urn:microsoft.com/office/officeart/2005/8/layout/vList2"/>
    <dgm:cxn modelId="{BE21B3C5-6F05-4BA5-B3AD-3F4C2E66EA3C}" type="presParOf" srcId="{CD1F57C3-3A19-473F-A3E1-1815CFECA766}" destId="{E818C920-C42A-4032-9225-120A394EE71D}" srcOrd="1" destOrd="0" presId="urn:microsoft.com/office/officeart/2005/8/layout/vList2"/>
    <dgm:cxn modelId="{C0BE7707-B03C-4E23-A61D-67479BB0B239}" type="presParOf" srcId="{CD1F57C3-3A19-473F-A3E1-1815CFECA766}" destId="{43CD9E9C-1620-4EA5-A916-D50EF13205B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C490FD-C817-4A6C-8E7B-B7D79D81C4E7}">
      <dsp:nvSpPr>
        <dsp:cNvPr id="0" name=""/>
        <dsp:cNvSpPr/>
      </dsp:nvSpPr>
      <dsp:spPr>
        <a:xfrm>
          <a:off x="0" y="130398"/>
          <a:ext cx="6400401" cy="25108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GB" sz="3700" kern="1200"/>
            <a:t>Patients felt they received an efficient service and seen in a timely manner and a plan was put in place</a:t>
          </a:r>
          <a:endParaRPr lang="en-US" sz="3700" kern="1200"/>
        </a:p>
      </dsp:txBody>
      <dsp:txXfrm>
        <a:off x="122568" y="252966"/>
        <a:ext cx="6155265" cy="2265684"/>
      </dsp:txXfrm>
    </dsp:sp>
    <dsp:sp modelId="{43CD9E9C-1620-4EA5-A916-D50EF13205B5}">
      <dsp:nvSpPr>
        <dsp:cNvPr id="0" name=""/>
        <dsp:cNvSpPr/>
      </dsp:nvSpPr>
      <dsp:spPr>
        <a:xfrm>
          <a:off x="0" y="2747778"/>
          <a:ext cx="6400401" cy="2510820"/>
        </a:xfrm>
        <a:prstGeom prst="roundRect">
          <a:avLst/>
        </a:prstGeom>
        <a:solidFill>
          <a:schemeClr val="accent2">
            <a:hueOff val="298995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GB" sz="3700" kern="1200"/>
            <a:t>The Staff felt they had given a good quality service in a timely efficient manner</a:t>
          </a:r>
          <a:endParaRPr lang="en-US" sz="3700" kern="1200"/>
        </a:p>
      </dsp:txBody>
      <dsp:txXfrm>
        <a:off x="122568" y="2870346"/>
        <a:ext cx="6155265" cy="22656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p>
        </p:txBody>
      </p:sp>
      <p:sp>
        <p:nvSpPr>
          <p:cNvPr id="3" name="Subtitle 2">
            <a:extLst>
              <a:ext uri="{FF2B5EF4-FFF2-40B4-BE49-F238E27FC236}">
                <a16:creationId xmlns:a16="http://schemas.microsoft.com/office/drawing/2014/main" xmlns=""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A5EF785-E0A7-4496-A5BA-49B0156F2628}"/>
              </a:ext>
            </a:extLst>
          </p:cNvPr>
          <p:cNvSpPr>
            <a:spLocks noGrp="1"/>
          </p:cNvSpPr>
          <p:nvPr>
            <p:ph type="dt" sz="half" idx="10"/>
          </p:nvPr>
        </p:nvSpPr>
        <p:spPr>
          <a:xfrm>
            <a:off x="8964706" y="6433202"/>
            <a:ext cx="2426446" cy="367841"/>
          </a:xfrm>
        </p:spPr>
        <p:txBody>
          <a:bodyPr/>
          <a:lstStyle/>
          <a:p>
            <a:fld id="{32637B58-87C1-446D-BDA9-B06F4BCF7782}" type="datetimeFigureOut">
              <a:rPr lang="en-US" smtClean="0"/>
              <a:t>9/10/2020</a:t>
            </a:fld>
            <a:endParaRPr lang="en-US"/>
          </a:p>
        </p:txBody>
      </p:sp>
      <p:sp>
        <p:nvSpPr>
          <p:cNvPr id="5" name="Footer Placeholder 4">
            <a:extLst>
              <a:ext uri="{FF2B5EF4-FFF2-40B4-BE49-F238E27FC236}">
                <a16:creationId xmlns:a16="http://schemas.microsoft.com/office/drawing/2014/main" xmlns=""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27061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EA4E7C3-7830-49F3-9F45-4B2F2B4CAC93}"/>
              </a:ext>
            </a:extLst>
          </p:cNvPr>
          <p:cNvSpPr>
            <a:spLocks noGrp="1"/>
          </p:cNvSpPr>
          <p:nvPr>
            <p:ph type="dt" sz="half" idx="10"/>
          </p:nvPr>
        </p:nvSpPr>
        <p:spPr/>
        <p:txBody>
          <a:bodyPr/>
          <a:lstStyle/>
          <a:p>
            <a:fld id="{32637B58-87C1-446D-BDA9-B06F4BCF7782}" type="datetimeFigureOut">
              <a:rPr lang="en-US" smtClean="0"/>
              <a:t>9/10/2020</a:t>
            </a:fld>
            <a:endParaRPr lang="en-US"/>
          </a:p>
        </p:txBody>
      </p:sp>
      <p:sp>
        <p:nvSpPr>
          <p:cNvPr id="5" name="Footer Placeholder 4">
            <a:extLst>
              <a:ext uri="{FF2B5EF4-FFF2-40B4-BE49-F238E27FC236}">
                <a16:creationId xmlns:a16="http://schemas.microsoft.com/office/drawing/2014/main" xmlns=""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381935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5ED8B2-BE7F-4417-8A8A-A95C8BB70827}"/>
              </a:ext>
            </a:extLst>
          </p:cNvPr>
          <p:cNvSpPr>
            <a:spLocks noGrp="1"/>
          </p:cNvSpPr>
          <p:nvPr>
            <p:ph type="dt" sz="half" idx="10"/>
          </p:nvPr>
        </p:nvSpPr>
        <p:spPr/>
        <p:txBody>
          <a:bodyPr/>
          <a:lstStyle/>
          <a:p>
            <a:fld id="{32637B58-87C1-446D-BDA9-B06F4BCF7782}" type="datetimeFigureOut">
              <a:rPr lang="en-US" smtClean="0"/>
              <a:t>9/10/2020</a:t>
            </a:fld>
            <a:endParaRPr lang="en-US"/>
          </a:p>
        </p:txBody>
      </p:sp>
      <p:sp>
        <p:nvSpPr>
          <p:cNvPr id="5" name="Footer Placeholder 4">
            <a:extLst>
              <a:ext uri="{FF2B5EF4-FFF2-40B4-BE49-F238E27FC236}">
                <a16:creationId xmlns:a16="http://schemas.microsoft.com/office/drawing/2014/main" xmlns=""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79701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p>
        </p:txBody>
      </p:sp>
      <p:sp>
        <p:nvSpPr>
          <p:cNvPr id="3" name="Content Placeholder 2">
            <a:extLst>
              <a:ext uri="{FF2B5EF4-FFF2-40B4-BE49-F238E27FC236}">
                <a16:creationId xmlns:a16="http://schemas.microsoft.com/office/drawing/2014/main" xmlns=""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9/10/2020</a:t>
            </a:fld>
            <a:endParaRPr lang="en-US"/>
          </a:p>
        </p:txBody>
      </p:sp>
      <p:sp>
        <p:nvSpPr>
          <p:cNvPr id="5" name="Footer Placeholder 4">
            <a:extLst>
              <a:ext uri="{FF2B5EF4-FFF2-40B4-BE49-F238E27FC236}">
                <a16:creationId xmlns:a16="http://schemas.microsoft.com/office/drawing/2014/main" xmlns=""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a:p>
        </p:txBody>
      </p:sp>
      <p:sp>
        <p:nvSpPr>
          <p:cNvPr id="6" name="Slide Number Placeholder 5">
            <a:extLst>
              <a:ext uri="{FF2B5EF4-FFF2-40B4-BE49-F238E27FC236}">
                <a16:creationId xmlns:a16="http://schemas.microsoft.com/office/drawing/2014/main" xmlns=""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1426165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xmlns=""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B94588B-131A-42F3-B76C-62BD65E4806B}"/>
              </a:ext>
            </a:extLst>
          </p:cNvPr>
          <p:cNvSpPr>
            <a:spLocks noGrp="1"/>
          </p:cNvSpPr>
          <p:nvPr>
            <p:ph type="dt" sz="half" idx="10"/>
          </p:nvPr>
        </p:nvSpPr>
        <p:spPr/>
        <p:txBody>
          <a:bodyPr/>
          <a:lstStyle/>
          <a:p>
            <a:fld id="{32637B58-87C1-446D-BDA9-B06F4BCF7782}" type="datetimeFigureOut">
              <a:rPr lang="en-US" smtClean="0"/>
              <a:t>9/10/2020</a:t>
            </a:fld>
            <a:endParaRPr lang="en-US"/>
          </a:p>
        </p:txBody>
      </p:sp>
      <p:sp>
        <p:nvSpPr>
          <p:cNvPr id="5" name="Footer Placeholder 4">
            <a:extLst>
              <a:ext uri="{FF2B5EF4-FFF2-40B4-BE49-F238E27FC236}">
                <a16:creationId xmlns:a16="http://schemas.microsoft.com/office/drawing/2014/main" xmlns=""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482881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CBD9F59-B591-4E2F-899E-3CA78CE82D45}"/>
              </a:ext>
            </a:extLst>
          </p:cNvPr>
          <p:cNvSpPr>
            <a:spLocks noGrp="1"/>
          </p:cNvSpPr>
          <p:nvPr>
            <p:ph type="dt" sz="half" idx="10"/>
          </p:nvPr>
        </p:nvSpPr>
        <p:spPr/>
        <p:txBody>
          <a:bodyPr/>
          <a:lstStyle/>
          <a:p>
            <a:fld id="{32637B58-87C1-446D-BDA9-B06F4BCF7782}" type="datetimeFigureOut">
              <a:rPr lang="en-US" smtClean="0"/>
              <a:t>9/10/2020</a:t>
            </a:fld>
            <a:endParaRPr lang="en-US"/>
          </a:p>
        </p:txBody>
      </p:sp>
      <p:sp>
        <p:nvSpPr>
          <p:cNvPr id="6" name="Footer Placeholder 5">
            <a:extLst>
              <a:ext uri="{FF2B5EF4-FFF2-40B4-BE49-F238E27FC236}">
                <a16:creationId xmlns:a16="http://schemas.microsoft.com/office/drawing/2014/main" xmlns=""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72230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8E3C169-8D29-4CC4-9581-748178F3C00A}"/>
              </a:ext>
            </a:extLst>
          </p:cNvPr>
          <p:cNvSpPr>
            <a:spLocks noGrp="1"/>
          </p:cNvSpPr>
          <p:nvPr>
            <p:ph type="dt" sz="half" idx="10"/>
          </p:nvPr>
        </p:nvSpPr>
        <p:spPr/>
        <p:txBody>
          <a:bodyPr/>
          <a:lstStyle/>
          <a:p>
            <a:fld id="{32637B58-87C1-446D-BDA9-B06F4BCF7782}" type="datetimeFigureOut">
              <a:rPr lang="en-US" smtClean="0"/>
              <a:t>9/10/2020</a:t>
            </a:fld>
            <a:endParaRPr lang="en-US"/>
          </a:p>
        </p:txBody>
      </p:sp>
      <p:sp>
        <p:nvSpPr>
          <p:cNvPr id="8" name="Footer Placeholder 7">
            <a:extLst>
              <a:ext uri="{FF2B5EF4-FFF2-40B4-BE49-F238E27FC236}">
                <a16:creationId xmlns:a16="http://schemas.microsoft.com/office/drawing/2014/main" xmlns=""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005946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1BDFF7A-EBD3-4FEB-8451-5D7355069117}"/>
              </a:ext>
            </a:extLst>
          </p:cNvPr>
          <p:cNvSpPr>
            <a:spLocks noGrp="1"/>
          </p:cNvSpPr>
          <p:nvPr>
            <p:ph type="dt" sz="half" idx="10"/>
          </p:nvPr>
        </p:nvSpPr>
        <p:spPr/>
        <p:txBody>
          <a:bodyPr/>
          <a:lstStyle/>
          <a:p>
            <a:fld id="{32637B58-87C1-446D-BDA9-B06F4BCF7782}" type="datetimeFigureOut">
              <a:rPr lang="en-US" smtClean="0"/>
              <a:t>9/10/2020</a:t>
            </a:fld>
            <a:endParaRPr lang="en-US"/>
          </a:p>
        </p:txBody>
      </p:sp>
      <p:sp>
        <p:nvSpPr>
          <p:cNvPr id="4" name="Footer Placeholder 3">
            <a:extLst>
              <a:ext uri="{FF2B5EF4-FFF2-40B4-BE49-F238E27FC236}">
                <a16:creationId xmlns:a16="http://schemas.microsoft.com/office/drawing/2014/main" xmlns=""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754973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A2485D4-41D3-4182-8DFE-2E0713EC0B8A}"/>
              </a:ext>
            </a:extLst>
          </p:cNvPr>
          <p:cNvSpPr>
            <a:spLocks noGrp="1"/>
          </p:cNvSpPr>
          <p:nvPr>
            <p:ph type="dt" sz="half" idx="10"/>
          </p:nvPr>
        </p:nvSpPr>
        <p:spPr/>
        <p:txBody>
          <a:bodyPr/>
          <a:lstStyle/>
          <a:p>
            <a:fld id="{32637B58-87C1-446D-BDA9-B06F4BCF7782}" type="datetimeFigureOut">
              <a:rPr lang="en-US" smtClean="0"/>
              <a:t>9/10/2020</a:t>
            </a:fld>
            <a:endParaRPr lang="en-US"/>
          </a:p>
        </p:txBody>
      </p:sp>
      <p:sp>
        <p:nvSpPr>
          <p:cNvPr id="3" name="Footer Placeholder 2">
            <a:extLst>
              <a:ext uri="{FF2B5EF4-FFF2-40B4-BE49-F238E27FC236}">
                <a16:creationId xmlns:a16="http://schemas.microsoft.com/office/drawing/2014/main" xmlns=""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66040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4F1C41D-2A59-4512-8034-6DB705787D78}"/>
              </a:ext>
            </a:extLst>
          </p:cNvPr>
          <p:cNvSpPr>
            <a:spLocks noGrp="1"/>
          </p:cNvSpPr>
          <p:nvPr>
            <p:ph type="dt" sz="half" idx="10"/>
          </p:nvPr>
        </p:nvSpPr>
        <p:spPr/>
        <p:txBody>
          <a:bodyPr/>
          <a:lstStyle/>
          <a:p>
            <a:fld id="{32637B58-87C1-446D-BDA9-B06F4BCF7782}" type="datetimeFigureOut">
              <a:rPr lang="en-US" smtClean="0"/>
              <a:t>9/10/2020</a:t>
            </a:fld>
            <a:endParaRPr lang="en-US"/>
          </a:p>
        </p:txBody>
      </p:sp>
      <p:sp>
        <p:nvSpPr>
          <p:cNvPr id="6" name="Footer Placeholder 5">
            <a:extLst>
              <a:ext uri="{FF2B5EF4-FFF2-40B4-BE49-F238E27FC236}">
                <a16:creationId xmlns:a16="http://schemas.microsoft.com/office/drawing/2014/main" xmlns=""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054920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7A87172-A64E-4C38-82ED-2A7050B0FB68}"/>
              </a:ext>
            </a:extLst>
          </p:cNvPr>
          <p:cNvSpPr>
            <a:spLocks noGrp="1"/>
          </p:cNvSpPr>
          <p:nvPr>
            <p:ph type="dt" sz="half" idx="10"/>
          </p:nvPr>
        </p:nvSpPr>
        <p:spPr/>
        <p:txBody>
          <a:bodyPr/>
          <a:lstStyle/>
          <a:p>
            <a:fld id="{32637B58-87C1-446D-BDA9-B06F4BCF7782}" type="datetimeFigureOut">
              <a:rPr lang="en-US" smtClean="0"/>
              <a:t>9/10/2020</a:t>
            </a:fld>
            <a:endParaRPr lang="en-US"/>
          </a:p>
        </p:txBody>
      </p:sp>
      <p:sp>
        <p:nvSpPr>
          <p:cNvPr id="6" name="Footer Placeholder 5">
            <a:extLst>
              <a:ext uri="{FF2B5EF4-FFF2-40B4-BE49-F238E27FC236}">
                <a16:creationId xmlns:a16="http://schemas.microsoft.com/office/drawing/2014/main" xmlns=""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47489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xmlns=""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xmlns=""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xmlns=""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32637B58-87C1-446D-BDA9-B06F4BCF7782}" type="datetimeFigureOut">
              <a:rPr lang="en-US" smtClean="0"/>
              <a:pPr/>
              <a:t>9/10/2020</a:t>
            </a:fld>
            <a:endParaRPr lang="en-US"/>
          </a:p>
        </p:txBody>
      </p:sp>
      <p:sp>
        <p:nvSpPr>
          <p:cNvPr id="6" name="Slide Number Placeholder 5">
            <a:extLst>
              <a:ext uri="{FF2B5EF4-FFF2-40B4-BE49-F238E27FC236}">
                <a16:creationId xmlns:a16="http://schemas.microsoft.com/office/drawing/2014/main" xmlns=""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896106974"/>
      </p:ext>
    </p:extLst>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4D7E4E2C-86DD-480F-90B7-16EACF5CB9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D711F2E7-CB9E-42C0-9301-B95C19E45BF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79248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xmlns="" id="{A938BF42-A8C1-4B84-8ADB-8D608DAD9AE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33454" y="1"/>
            <a:ext cx="8229599" cy="6857999"/>
          </a:xfrm>
          <a:custGeom>
            <a:avLst/>
            <a:gdLst>
              <a:gd name="connsiteX0" fmla="*/ 2 w 8229599"/>
              <a:gd name="connsiteY0" fmla="*/ 0 h 6857999"/>
              <a:gd name="connsiteX1" fmla="*/ 3564834 w 8229599"/>
              <a:gd name="connsiteY1" fmla="*/ 0 h 6857999"/>
              <a:gd name="connsiteX2" fmla="*/ 7316151 w 8229599"/>
              <a:gd name="connsiteY2" fmla="*/ 0 h 6857999"/>
              <a:gd name="connsiteX3" fmla="*/ 8229599 w 8229599"/>
              <a:gd name="connsiteY3" fmla="*/ 0 h 6857999"/>
              <a:gd name="connsiteX4" fmla="*/ 8229599 w 8229599"/>
              <a:gd name="connsiteY4" fmla="*/ 6857999 h 6857999"/>
              <a:gd name="connsiteX5" fmla="*/ 3658076 w 8229599"/>
              <a:gd name="connsiteY5" fmla="*/ 6857999 h 6857999"/>
              <a:gd name="connsiteX6" fmla="*/ 3564834 w 8229599"/>
              <a:gd name="connsiteY6" fmla="*/ 6857999 h 6857999"/>
              <a:gd name="connsiteX7" fmla="*/ 3564834 w 8229599"/>
              <a:gd name="connsiteY7" fmla="*/ 6855652 h 6857999"/>
              <a:gd name="connsiteX8" fmla="*/ 3469832 w 8229599"/>
              <a:gd name="connsiteY8" fmla="*/ 6853261 h 6857999"/>
              <a:gd name="connsiteX9" fmla="*/ 0 w 8229599"/>
              <a:gd name="connsiteY9" fmla="*/ 3216493 h 6857999"/>
              <a:gd name="connsiteX10" fmla="*/ 2532 w 8229599"/>
              <a:gd name="connsiteY10" fmla="*/ 3116768 h 6857999"/>
              <a:gd name="connsiteX11" fmla="*/ 2 w 8229599"/>
              <a:gd name="connsiteY11" fmla="*/ 3116768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29599" h="6857999">
                <a:moveTo>
                  <a:pt x="2" y="0"/>
                </a:moveTo>
                <a:lnTo>
                  <a:pt x="3564834" y="0"/>
                </a:lnTo>
                <a:lnTo>
                  <a:pt x="7316151" y="0"/>
                </a:lnTo>
                <a:lnTo>
                  <a:pt x="8229599" y="0"/>
                </a:lnTo>
                <a:lnTo>
                  <a:pt x="8229599" y="6857999"/>
                </a:lnTo>
                <a:lnTo>
                  <a:pt x="3658076" y="6857999"/>
                </a:lnTo>
                <a:lnTo>
                  <a:pt x="3564834" y="6857999"/>
                </a:lnTo>
                <a:lnTo>
                  <a:pt x="3564834" y="6855652"/>
                </a:lnTo>
                <a:lnTo>
                  <a:pt x="3469832" y="6853261"/>
                </a:lnTo>
                <a:cubicBezTo>
                  <a:pt x="1537014" y="6755730"/>
                  <a:pt x="0" y="5164793"/>
                  <a:pt x="0" y="3216493"/>
                </a:cubicBezTo>
                <a:lnTo>
                  <a:pt x="2532" y="3116768"/>
                </a:lnTo>
                <a:lnTo>
                  <a:pt x="2" y="3116768"/>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1524000" y="852984"/>
            <a:ext cx="5634252" cy="3261815"/>
          </a:xfrm>
        </p:spPr>
        <p:txBody>
          <a:bodyPr anchor="t">
            <a:normAutofit/>
          </a:bodyPr>
          <a:lstStyle/>
          <a:p>
            <a:r>
              <a:rPr lang="en-GB">
                <a:solidFill>
                  <a:srgbClr val="FFFFFF"/>
                </a:solidFill>
                <a:cs typeface="Calibri Light"/>
              </a:rPr>
              <a:t>Surgical Assessment Unit</a:t>
            </a:r>
            <a:endParaRPr lang="en-GB">
              <a:solidFill>
                <a:srgbClr val="FFFFFF"/>
              </a:solidFill>
            </a:endParaRPr>
          </a:p>
        </p:txBody>
      </p:sp>
      <p:sp>
        <p:nvSpPr>
          <p:cNvPr id="15" name="Freeform: Shape 14">
            <a:extLst>
              <a:ext uri="{FF2B5EF4-FFF2-40B4-BE49-F238E27FC236}">
                <a16:creationId xmlns:a16="http://schemas.microsoft.com/office/drawing/2014/main" xmlns="" id="{1C13ACF3-903E-4B6E-B59C-B9796350F7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4616355"/>
            <a:ext cx="7920717" cy="2241645"/>
          </a:xfrm>
          <a:custGeom>
            <a:avLst/>
            <a:gdLst>
              <a:gd name="connsiteX0" fmla="*/ 0 w 7920717"/>
              <a:gd name="connsiteY0" fmla="*/ 0 h 2241645"/>
              <a:gd name="connsiteX1" fmla="*/ 5125706 w 7920717"/>
              <a:gd name="connsiteY1" fmla="*/ 0 h 2241645"/>
              <a:gd name="connsiteX2" fmla="*/ 5125706 w 7920717"/>
              <a:gd name="connsiteY2" fmla="*/ 1919 h 2241645"/>
              <a:gd name="connsiteX3" fmla="*/ 5201593 w 7920717"/>
              <a:gd name="connsiteY3" fmla="*/ 0 h 2241645"/>
              <a:gd name="connsiteX4" fmla="*/ 7916273 w 7920717"/>
              <a:gd name="connsiteY4" fmla="*/ 2212528 h 2241645"/>
              <a:gd name="connsiteX5" fmla="*/ 7920717 w 7920717"/>
              <a:gd name="connsiteY5" fmla="*/ 2241645 h 2241645"/>
              <a:gd name="connsiteX6" fmla="*/ 0 w 7920717"/>
              <a:gd name="connsiteY6" fmla="*/ 2241645 h 2241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20717" h="2241645">
                <a:moveTo>
                  <a:pt x="0" y="0"/>
                </a:moveTo>
                <a:lnTo>
                  <a:pt x="5125706" y="0"/>
                </a:lnTo>
                <a:lnTo>
                  <a:pt x="5125706" y="1919"/>
                </a:lnTo>
                <a:lnTo>
                  <a:pt x="5201593" y="0"/>
                </a:lnTo>
                <a:cubicBezTo>
                  <a:pt x="6540665" y="0"/>
                  <a:pt x="7657890" y="949841"/>
                  <a:pt x="7916273" y="2212528"/>
                </a:cubicBezTo>
                <a:lnTo>
                  <a:pt x="7920717" y="2241645"/>
                </a:lnTo>
                <a:lnTo>
                  <a:pt x="0" y="2241645"/>
                </a:lnTo>
                <a:close/>
              </a:path>
            </a:pathLst>
          </a:custGeom>
          <a:solidFill>
            <a:schemeClr val="accent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p:cNvSpPr>
            <a:spLocks noGrp="1"/>
          </p:cNvSpPr>
          <p:nvPr>
            <p:ph type="subTitle" idx="1"/>
          </p:nvPr>
        </p:nvSpPr>
        <p:spPr>
          <a:xfrm>
            <a:off x="1524001" y="4933666"/>
            <a:ext cx="4572000" cy="745774"/>
          </a:xfrm>
        </p:spPr>
        <p:txBody>
          <a:bodyPr anchor="ctr">
            <a:normAutofit/>
          </a:bodyPr>
          <a:lstStyle/>
          <a:p>
            <a:r>
              <a:rPr lang="en-GB">
                <a:solidFill>
                  <a:srgbClr val="FFFFFF"/>
                </a:solidFill>
              </a:rPr>
              <a:t>An overview SAU prior to COVID 19</a:t>
            </a:r>
          </a:p>
        </p:txBody>
      </p:sp>
      <p:pic>
        <p:nvPicPr>
          <p:cNvPr id="4" name="Picture 3">
            <a:extLst>
              <a:ext uri="{FF2B5EF4-FFF2-40B4-BE49-F238E27FC236}">
                <a16:creationId xmlns:a16="http://schemas.microsoft.com/office/drawing/2014/main" xmlns="" id="{862D9836-ED69-4CEC-AD2C-2840146EB20C}"/>
              </a:ext>
            </a:extLst>
          </p:cNvPr>
          <p:cNvPicPr>
            <a:picLocks noChangeAspect="1"/>
          </p:cNvPicPr>
          <p:nvPr/>
        </p:nvPicPr>
        <p:blipFill rotWithShape="1">
          <a:blip r:embed="rId2"/>
          <a:srcRect l="50982" r="2353" b="4"/>
          <a:stretch/>
        </p:blipFill>
        <p:spPr>
          <a:xfrm>
            <a:off x="7924800" y="10"/>
            <a:ext cx="4267199" cy="685799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71F5A19-AFB8-4ED6-8F86-8FE92E25FD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495318C9-7067-4AF3-A9BC-F2C5E2B9E0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xmlns="" id="{4ECBCA77-4A1A-4B77-9C11-2974C6B5D8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7567915" y="0"/>
            <a:ext cx="4618929" cy="6858000"/>
          </a:xfrm>
          <a:custGeom>
            <a:avLst/>
            <a:gdLst>
              <a:gd name="connsiteX0" fmla="*/ 0 w 4618929"/>
              <a:gd name="connsiteY0" fmla="*/ 0 h 6858000"/>
              <a:gd name="connsiteX1" fmla="*/ 4618929 w 4618929"/>
              <a:gd name="connsiteY1" fmla="*/ 0 h 6858000"/>
              <a:gd name="connsiteX2" fmla="*/ 1187974 w 4618929"/>
              <a:gd name="connsiteY2" fmla="*/ 3430955 h 6858000"/>
              <a:gd name="connsiteX3" fmla="*/ 4442373 w 4618929"/>
              <a:gd name="connsiteY3" fmla="*/ 6857446 h 6858000"/>
              <a:gd name="connsiteX4" fmla="*/ 4464285 w 4618929"/>
              <a:gd name="connsiteY4" fmla="*/ 6858000 h 6858000"/>
              <a:gd name="connsiteX5" fmla="*/ 0 w 4618929"/>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18929" h="6858000">
                <a:moveTo>
                  <a:pt x="0" y="0"/>
                </a:moveTo>
                <a:lnTo>
                  <a:pt x="4618929" y="0"/>
                </a:lnTo>
                <a:cubicBezTo>
                  <a:pt x="2724065" y="0"/>
                  <a:pt x="1187974" y="1536091"/>
                  <a:pt x="1187974" y="3430955"/>
                </a:cubicBezTo>
                <a:cubicBezTo>
                  <a:pt x="1187974" y="5266604"/>
                  <a:pt x="2629559" y="6765554"/>
                  <a:pt x="4442373" y="6857446"/>
                </a:cubicBezTo>
                <a:lnTo>
                  <a:pt x="4464285" y="6858000"/>
                </a:lnTo>
                <a:lnTo>
                  <a:pt x="0" y="685800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03141714-A262-4487-9255-83CFE2CAE38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844" cy="2128964"/>
          </a:xfrm>
          <a:custGeom>
            <a:avLst/>
            <a:gdLst>
              <a:gd name="connsiteX0" fmla="*/ 0 w 12186844"/>
              <a:gd name="connsiteY0" fmla="*/ 0 h 2128964"/>
              <a:gd name="connsiteX1" fmla="*/ 12186844 w 12186844"/>
              <a:gd name="connsiteY1" fmla="*/ 0 h 2128964"/>
              <a:gd name="connsiteX2" fmla="*/ 12186844 w 12186844"/>
              <a:gd name="connsiteY2" fmla="*/ 2128964 h 2128964"/>
              <a:gd name="connsiteX3" fmla="*/ 2247277 w 12186844"/>
              <a:gd name="connsiteY3" fmla="*/ 2128964 h 2128964"/>
              <a:gd name="connsiteX4" fmla="*/ 2326545 w 12186844"/>
              <a:gd name="connsiteY4" fmla="*/ 2125211 h 2128964"/>
              <a:gd name="connsiteX5" fmla="*/ 2191729 w 12186844"/>
              <a:gd name="connsiteY5" fmla="*/ 2118828 h 2128964"/>
              <a:gd name="connsiteX6" fmla="*/ 66975 w 12186844"/>
              <a:gd name="connsiteY6" fmla="*/ 349781 h 2128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6844" h="2128964">
                <a:moveTo>
                  <a:pt x="0" y="0"/>
                </a:moveTo>
                <a:lnTo>
                  <a:pt x="12186844" y="0"/>
                </a:lnTo>
                <a:lnTo>
                  <a:pt x="12186844" y="2128964"/>
                </a:lnTo>
                <a:lnTo>
                  <a:pt x="2247277" y="2128964"/>
                </a:lnTo>
                <a:lnTo>
                  <a:pt x="2326545" y="2125211"/>
                </a:lnTo>
                <a:lnTo>
                  <a:pt x="2191729" y="2118828"/>
                </a:lnTo>
                <a:cubicBezTo>
                  <a:pt x="1174891" y="2022044"/>
                  <a:pt x="338983" y="1304706"/>
                  <a:pt x="66975" y="349781"/>
                </a:cubicBezTo>
                <a:close/>
              </a:path>
            </a:pathLst>
          </a:custGeom>
          <a:solidFill>
            <a:schemeClr val="accent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A0FAB758-F9B6-4568-B2AF-C8D606650B63}"/>
              </a:ext>
            </a:extLst>
          </p:cNvPr>
          <p:cNvSpPr>
            <a:spLocks noGrp="1"/>
          </p:cNvSpPr>
          <p:nvPr>
            <p:ph type="title"/>
          </p:nvPr>
        </p:nvSpPr>
        <p:spPr>
          <a:xfrm>
            <a:off x="905256" y="590668"/>
            <a:ext cx="9914859" cy="1329004"/>
          </a:xfrm>
        </p:spPr>
        <p:txBody>
          <a:bodyPr>
            <a:normAutofit/>
          </a:bodyPr>
          <a:lstStyle/>
          <a:p>
            <a:r>
              <a:rPr lang="en-GB">
                <a:solidFill>
                  <a:srgbClr val="FFFFFF"/>
                </a:solidFill>
              </a:rPr>
              <a:t>SAU during COVID 19</a:t>
            </a:r>
          </a:p>
        </p:txBody>
      </p:sp>
      <p:sp>
        <p:nvSpPr>
          <p:cNvPr id="3" name="Content Placeholder 2">
            <a:extLst>
              <a:ext uri="{FF2B5EF4-FFF2-40B4-BE49-F238E27FC236}">
                <a16:creationId xmlns:a16="http://schemas.microsoft.com/office/drawing/2014/main" xmlns="" id="{AFB918E3-EBD8-4D97-845A-637B8B1171D9}"/>
              </a:ext>
            </a:extLst>
          </p:cNvPr>
          <p:cNvSpPr>
            <a:spLocks noGrp="1"/>
          </p:cNvSpPr>
          <p:nvPr>
            <p:ph idx="1"/>
          </p:nvPr>
        </p:nvSpPr>
        <p:spPr>
          <a:xfrm>
            <a:off x="914400" y="2686050"/>
            <a:ext cx="9420225" cy="3490912"/>
          </a:xfrm>
        </p:spPr>
        <p:txBody>
          <a:bodyPr vert="horz" lIns="91440" tIns="45720" rIns="91440" bIns="45720" rtlCol="0" anchor="t">
            <a:normAutofit fontScale="85000" lnSpcReduction="10000"/>
          </a:bodyPr>
          <a:lstStyle/>
          <a:p>
            <a:r>
              <a:rPr lang="en-GB">
                <a:solidFill>
                  <a:srgbClr val="FFFFFF"/>
                </a:solidFill>
              </a:rPr>
              <a:t>Reducing the number of chairs in the waiting room from 12-6</a:t>
            </a:r>
          </a:p>
          <a:p>
            <a:r>
              <a:rPr lang="en-GB">
                <a:solidFill>
                  <a:srgbClr val="FFFFFF"/>
                </a:solidFill>
              </a:rPr>
              <a:t>6 Beds changed to 3 trolleys</a:t>
            </a:r>
          </a:p>
          <a:p>
            <a:r>
              <a:rPr lang="en-GB">
                <a:solidFill>
                  <a:srgbClr val="FFFFFF"/>
                </a:solidFill>
              </a:rPr>
              <a:t>SAU email set up</a:t>
            </a:r>
          </a:p>
          <a:p>
            <a:r>
              <a:rPr lang="en-GB">
                <a:solidFill>
                  <a:srgbClr val="FFFFFF"/>
                </a:solidFill>
              </a:rPr>
              <a:t> Giving patients time slots and the development of the dashboard </a:t>
            </a:r>
          </a:p>
          <a:p>
            <a:r>
              <a:rPr lang="en-GB">
                <a:solidFill>
                  <a:srgbClr val="FFFFFF"/>
                </a:solidFill>
              </a:rPr>
              <a:t>The risk register was updated to highlight that patients might be asked to wait in their cars if there was no space in the waiting room</a:t>
            </a:r>
          </a:p>
          <a:p>
            <a:r>
              <a:rPr lang="en-GB">
                <a:solidFill>
                  <a:srgbClr val="FFFFFF"/>
                </a:solidFill>
              </a:rPr>
              <a:t>The Registrars started earlier and were mainly based in SAU as there was no surgery. Thus creating a fast efficient service as a decision maker was reviewing in a timely manner</a:t>
            </a:r>
          </a:p>
          <a:p>
            <a:r>
              <a:rPr lang="en-GB">
                <a:solidFill>
                  <a:srgbClr val="FFFFFF"/>
                </a:solidFill>
              </a:rPr>
              <a:t>Reduced number of patients as reluctant to come into hospital</a:t>
            </a:r>
          </a:p>
        </p:txBody>
      </p:sp>
    </p:spTree>
    <p:extLst>
      <p:ext uri="{BB962C8B-B14F-4D97-AF65-F5344CB8AC3E}">
        <p14:creationId xmlns:p14="http://schemas.microsoft.com/office/powerpoint/2010/main" val="1249071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xmlns="" id="{C4DD10E6-914E-4F17-ABD5-8F016C23EE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xmlns="" id="{F9023182-6D3E-438B-8E1A-DBF47C70D7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xmlns="" id="{66989A7B-378A-4C5A-83D3-92770B761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456350"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D425BBF4-5B75-4E89-AFC2-253CB42C4822}"/>
              </a:ext>
            </a:extLst>
          </p:cNvPr>
          <p:cNvSpPr>
            <a:spLocks noGrp="1"/>
          </p:cNvSpPr>
          <p:nvPr>
            <p:ph type="title"/>
          </p:nvPr>
        </p:nvSpPr>
        <p:spPr>
          <a:xfrm>
            <a:off x="609601" y="685800"/>
            <a:ext cx="2984390" cy="5486400"/>
          </a:xfrm>
        </p:spPr>
        <p:txBody>
          <a:bodyPr anchor="ctr">
            <a:normAutofit/>
          </a:bodyPr>
          <a:lstStyle/>
          <a:p>
            <a:r>
              <a:rPr lang="en-GB">
                <a:solidFill>
                  <a:srgbClr val="FFFFFF"/>
                </a:solidFill>
              </a:rPr>
              <a:t>The benefits to the patients and staff.</a:t>
            </a:r>
            <a:br>
              <a:rPr lang="en-GB">
                <a:solidFill>
                  <a:srgbClr val="FFFFFF"/>
                </a:solidFill>
              </a:rPr>
            </a:br>
            <a:r>
              <a:rPr lang="en-GB">
                <a:solidFill>
                  <a:srgbClr val="FFFFFF"/>
                </a:solidFill>
              </a:rPr>
              <a:t/>
            </a:r>
            <a:br>
              <a:rPr lang="en-GB">
                <a:solidFill>
                  <a:srgbClr val="FFFFFF"/>
                </a:solidFill>
              </a:rPr>
            </a:br>
            <a:endParaRPr lang="en-GB">
              <a:solidFill>
                <a:srgbClr val="FFFFFF"/>
              </a:solidFill>
            </a:endParaRPr>
          </a:p>
        </p:txBody>
      </p:sp>
      <p:sp useBgFill="1">
        <p:nvSpPr>
          <p:cNvPr id="26" name="Freeform: Shape 25">
            <a:extLst>
              <a:ext uri="{FF2B5EF4-FFF2-40B4-BE49-F238E27FC236}">
                <a16:creationId xmlns:a16="http://schemas.microsoft.com/office/drawing/2014/main" xmlns="" id="{D493E550-6182-46EC-9D62-577FCFBA60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3898035" y="-3910"/>
            <a:ext cx="5963231" cy="6861910"/>
          </a:xfrm>
          <a:custGeom>
            <a:avLst/>
            <a:gdLst>
              <a:gd name="connsiteX0" fmla="*/ 2532276 w 5963231"/>
              <a:gd name="connsiteY0" fmla="*/ 6861910 h 6861910"/>
              <a:gd name="connsiteX1" fmla="*/ 2377645 w 5963231"/>
              <a:gd name="connsiteY1" fmla="*/ 6858000 h 6861910"/>
              <a:gd name="connsiteX2" fmla="*/ 0 w 5963231"/>
              <a:gd name="connsiteY2" fmla="*/ 6858000 h 6861910"/>
              <a:gd name="connsiteX3" fmla="*/ 0 w 5963231"/>
              <a:gd name="connsiteY3" fmla="*/ 0 h 6861910"/>
              <a:gd name="connsiteX4" fmla="*/ 2532276 w 5963231"/>
              <a:gd name="connsiteY4" fmla="*/ 0 h 6861910"/>
              <a:gd name="connsiteX5" fmla="*/ 2547568 w 5963231"/>
              <a:gd name="connsiteY5" fmla="*/ 0 h 6861910"/>
              <a:gd name="connsiteX6" fmla="*/ 2547568 w 5963231"/>
              <a:gd name="connsiteY6" fmla="*/ 387 h 6861910"/>
              <a:gd name="connsiteX7" fmla="*/ 2708832 w 5963231"/>
              <a:gd name="connsiteY7" fmla="*/ 4464 h 6861910"/>
              <a:gd name="connsiteX8" fmla="*/ 5963231 w 5963231"/>
              <a:gd name="connsiteY8" fmla="*/ 3430955 h 6861910"/>
              <a:gd name="connsiteX9" fmla="*/ 2532276 w 5963231"/>
              <a:gd name="connsiteY9" fmla="*/ 6861910 h 686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63231" h="6861910">
                <a:moveTo>
                  <a:pt x="2532276" y="6861910"/>
                </a:moveTo>
                <a:lnTo>
                  <a:pt x="2377645" y="6858000"/>
                </a:lnTo>
                <a:lnTo>
                  <a:pt x="0" y="6858000"/>
                </a:lnTo>
                <a:lnTo>
                  <a:pt x="0" y="0"/>
                </a:lnTo>
                <a:lnTo>
                  <a:pt x="2532276" y="0"/>
                </a:lnTo>
                <a:lnTo>
                  <a:pt x="2547568" y="0"/>
                </a:lnTo>
                <a:lnTo>
                  <a:pt x="2547568" y="387"/>
                </a:lnTo>
                <a:lnTo>
                  <a:pt x="2708832" y="4464"/>
                </a:lnTo>
                <a:cubicBezTo>
                  <a:pt x="4521646" y="96356"/>
                  <a:pt x="5963231" y="1595306"/>
                  <a:pt x="5963231" y="3430955"/>
                </a:cubicBezTo>
                <a:cubicBezTo>
                  <a:pt x="5963231" y="5325819"/>
                  <a:pt x="4427140" y="6861910"/>
                  <a:pt x="2532276" y="6861910"/>
                </a:cubicBezTo>
                <a:close/>
              </a:path>
            </a:pathLst>
          </a:custGeom>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16" name="Content Placeholder 2">
            <a:extLst>
              <a:ext uri="{FF2B5EF4-FFF2-40B4-BE49-F238E27FC236}">
                <a16:creationId xmlns:a16="http://schemas.microsoft.com/office/drawing/2014/main" xmlns="" id="{085AC277-97E7-4561-8827-8FC8C1C5273A}"/>
              </a:ext>
            </a:extLst>
          </p:cNvPr>
          <p:cNvGraphicFramePr>
            <a:graphicFrameLocks noGrp="1"/>
          </p:cNvGraphicFramePr>
          <p:nvPr>
            <p:ph idx="1"/>
            <p:extLst>
              <p:ext uri="{D42A27DB-BD31-4B8C-83A1-F6EECF244321}">
                <p14:modId xmlns:p14="http://schemas.microsoft.com/office/powerpoint/2010/main" val="3032564049"/>
              </p:ext>
            </p:extLst>
          </p:nvPr>
        </p:nvGraphicFramePr>
        <p:xfrm>
          <a:off x="5181998" y="685800"/>
          <a:ext cx="6400401" cy="53889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8105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20E406-823A-42AB-9A44-DB7A0240D7EF}"/>
              </a:ext>
            </a:extLst>
          </p:cNvPr>
          <p:cNvSpPr>
            <a:spLocks noGrp="1"/>
          </p:cNvSpPr>
          <p:nvPr>
            <p:ph type="title"/>
          </p:nvPr>
        </p:nvSpPr>
        <p:spPr/>
        <p:txBody>
          <a:bodyPr/>
          <a:lstStyle/>
          <a:p>
            <a:r>
              <a:rPr lang="en-GB"/>
              <a:t>How we can continue to provide a good service?</a:t>
            </a:r>
          </a:p>
        </p:txBody>
      </p:sp>
      <p:sp>
        <p:nvSpPr>
          <p:cNvPr id="3" name="Content Placeholder 2">
            <a:extLst>
              <a:ext uri="{FF2B5EF4-FFF2-40B4-BE49-F238E27FC236}">
                <a16:creationId xmlns:a16="http://schemas.microsoft.com/office/drawing/2014/main" xmlns="" id="{2CFF442C-B67F-4ADC-8D6C-FA8FE68DC556}"/>
              </a:ext>
            </a:extLst>
          </p:cNvPr>
          <p:cNvSpPr>
            <a:spLocks noGrp="1"/>
          </p:cNvSpPr>
          <p:nvPr>
            <p:ph idx="1"/>
          </p:nvPr>
        </p:nvSpPr>
        <p:spPr/>
        <p:txBody>
          <a:bodyPr vert="horz" lIns="91440" tIns="45720" rIns="91440" bIns="45720" rtlCol="0" anchor="t">
            <a:normAutofit/>
          </a:bodyPr>
          <a:lstStyle/>
          <a:p>
            <a:pPr marL="0" indent="0">
              <a:buNone/>
            </a:pPr>
            <a:r>
              <a:rPr lang="en-GB" b="1" u="sng"/>
              <a:t>Staffing Levels</a:t>
            </a:r>
            <a:endParaRPr lang="en-US" b="1" u="sng"/>
          </a:p>
          <a:p>
            <a:r>
              <a:rPr lang="en-GB"/>
              <a:t>At the start of the improvements we had reduced numbers of patients averaging 7 patients needing to be assessed and plans made. These patients were cared for by 1 band 5 nurse and 1 HCSW. </a:t>
            </a:r>
            <a:endParaRPr lang="en-US"/>
          </a:p>
          <a:p>
            <a:r>
              <a:rPr lang="en-GB"/>
              <a:t>This has now increased back to normal levels averaging 14, but there is still only 1 permanent nurse and HCSW and when available a bank Admin and occasionally another band 5  on a late shift, some who have not worked on the unit before.</a:t>
            </a:r>
            <a:endParaRPr lang="en-US"/>
          </a:p>
          <a:p>
            <a:pPr marL="0" indent="0">
              <a:buNone/>
            </a:pPr>
            <a:endParaRPr lang="en-GB"/>
          </a:p>
        </p:txBody>
      </p:sp>
    </p:spTree>
    <p:extLst>
      <p:ext uri="{BB962C8B-B14F-4D97-AF65-F5344CB8AC3E}">
        <p14:creationId xmlns:p14="http://schemas.microsoft.com/office/powerpoint/2010/main" val="138740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F44723-FBDC-42D2-BC0E-86CFAAD3B95F}"/>
              </a:ext>
            </a:extLst>
          </p:cNvPr>
          <p:cNvSpPr>
            <a:spLocks noGrp="1"/>
          </p:cNvSpPr>
          <p:nvPr>
            <p:ph type="title"/>
          </p:nvPr>
        </p:nvSpPr>
        <p:spPr/>
        <p:txBody>
          <a:bodyPr/>
          <a:lstStyle/>
          <a:p>
            <a:r>
              <a:rPr lang="en-GB"/>
              <a:t>How we can continue to provide a good service?</a:t>
            </a:r>
          </a:p>
        </p:txBody>
      </p:sp>
      <p:sp>
        <p:nvSpPr>
          <p:cNvPr id="3" name="Content Placeholder 2">
            <a:extLst>
              <a:ext uri="{FF2B5EF4-FFF2-40B4-BE49-F238E27FC236}">
                <a16:creationId xmlns:a16="http://schemas.microsoft.com/office/drawing/2014/main" xmlns="" id="{17B714F1-8AEB-4B45-A8CD-5FAB17A07108}"/>
              </a:ext>
            </a:extLst>
          </p:cNvPr>
          <p:cNvSpPr>
            <a:spLocks noGrp="1"/>
          </p:cNvSpPr>
          <p:nvPr>
            <p:ph idx="1"/>
          </p:nvPr>
        </p:nvSpPr>
        <p:spPr/>
        <p:txBody>
          <a:bodyPr vert="horz" lIns="91440" tIns="45720" rIns="91440" bIns="45720" rtlCol="0" anchor="t">
            <a:normAutofit fontScale="85000" lnSpcReduction="10000"/>
          </a:bodyPr>
          <a:lstStyle/>
          <a:p>
            <a:endParaRPr lang="en-GB" b="1" u="sng"/>
          </a:p>
          <a:p>
            <a:pPr marL="0" indent="0">
              <a:buNone/>
            </a:pPr>
            <a:r>
              <a:rPr lang="en-GB" b="1" u="sng">
                <a:ea typeface="+mn-lt"/>
                <a:cs typeface="+mn-lt"/>
              </a:rPr>
              <a:t>Radiology</a:t>
            </a:r>
            <a:endParaRPr lang="en-GB">
              <a:ea typeface="+mn-lt"/>
              <a:cs typeface="+mn-lt"/>
            </a:endParaRPr>
          </a:p>
          <a:p>
            <a:r>
              <a:rPr lang="en-GB">
                <a:ea typeface="+mn-lt"/>
                <a:cs typeface="+mn-lt"/>
              </a:rPr>
              <a:t>Xray's and Ultrasounds booked, completed and reviewed in a timely manner.</a:t>
            </a:r>
            <a:endParaRPr lang="en-US">
              <a:ea typeface="+mn-lt"/>
              <a:cs typeface="+mn-lt"/>
            </a:endParaRPr>
          </a:p>
          <a:p>
            <a:r>
              <a:rPr lang="en-GB">
                <a:ea typeface="+mn-lt"/>
                <a:cs typeface="+mn-lt"/>
              </a:rPr>
              <a:t>Depending on the time of assessment can lead to delays in scans and time they are reviewed</a:t>
            </a:r>
            <a:endParaRPr lang="en-US">
              <a:ea typeface="+mn-lt"/>
              <a:cs typeface="+mn-lt"/>
            </a:endParaRPr>
          </a:p>
          <a:p>
            <a:pPr marL="0" indent="0">
              <a:buNone/>
            </a:pPr>
            <a:r>
              <a:rPr lang="en-GB" b="1" u="sng">
                <a:ea typeface="+mn-lt"/>
                <a:cs typeface="+mn-lt"/>
              </a:rPr>
              <a:t>SAU dashboard</a:t>
            </a:r>
            <a:endParaRPr lang="en-GB">
              <a:ea typeface="+mn-lt"/>
              <a:cs typeface="+mn-lt"/>
            </a:endParaRPr>
          </a:p>
          <a:p>
            <a:pPr marL="0" indent="0">
              <a:buNone/>
            </a:pPr>
            <a:r>
              <a:rPr lang="en-GB">
                <a:ea typeface="+mn-lt"/>
                <a:cs typeface="+mn-lt"/>
              </a:rPr>
              <a:t> The dashboard has been developed to help with social distancing and patient flow</a:t>
            </a:r>
          </a:p>
          <a:p>
            <a:pPr marL="0" indent="0">
              <a:buNone/>
            </a:pPr>
            <a:r>
              <a:rPr lang="en-GB">
                <a:ea typeface="+mn-lt"/>
                <a:cs typeface="+mn-lt"/>
              </a:rPr>
              <a:t>Education on using the dashboard</a:t>
            </a:r>
          </a:p>
          <a:p>
            <a:pPr marL="0" indent="0">
              <a:buNone/>
            </a:pPr>
            <a:r>
              <a:rPr lang="en-GB">
                <a:ea typeface="+mn-lt"/>
                <a:cs typeface="+mn-lt"/>
              </a:rPr>
              <a:t>Teaching Urology, O&amp;G, Surgery, HANT and Site on using the dashboard. This will enable them to see how many patients are booked into SAU and that the appropriate patient is admitted for assessment at an appropriate time to allow patient flow.  </a:t>
            </a:r>
            <a:endParaRPr lang="en-GB"/>
          </a:p>
        </p:txBody>
      </p:sp>
    </p:spTree>
    <p:extLst>
      <p:ext uri="{BB962C8B-B14F-4D97-AF65-F5344CB8AC3E}">
        <p14:creationId xmlns:p14="http://schemas.microsoft.com/office/powerpoint/2010/main" val="724278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02791A-4130-4984-A1F3-0B8AE23A4FB7}"/>
              </a:ext>
            </a:extLst>
          </p:cNvPr>
          <p:cNvSpPr>
            <a:spLocks noGrp="1"/>
          </p:cNvSpPr>
          <p:nvPr>
            <p:ph type="title"/>
          </p:nvPr>
        </p:nvSpPr>
        <p:spPr>
          <a:xfrm>
            <a:off x="919633" y="-70690"/>
            <a:ext cx="9900482" cy="1846589"/>
          </a:xfrm>
        </p:spPr>
        <p:txBody>
          <a:bodyPr/>
          <a:lstStyle/>
          <a:p>
            <a:r>
              <a:rPr lang="en-GB">
                <a:ea typeface="+mj-lt"/>
                <a:cs typeface="+mj-lt"/>
              </a:rPr>
              <a:t>How we can continue to provide a good service?</a:t>
            </a:r>
          </a:p>
          <a:p>
            <a:endParaRPr lang="en-GB"/>
          </a:p>
        </p:txBody>
      </p:sp>
      <p:sp>
        <p:nvSpPr>
          <p:cNvPr id="3" name="Content Placeholder 2">
            <a:extLst>
              <a:ext uri="{FF2B5EF4-FFF2-40B4-BE49-F238E27FC236}">
                <a16:creationId xmlns:a16="http://schemas.microsoft.com/office/drawing/2014/main" xmlns="" id="{89BC2853-48B4-4142-986E-ADE8776BAD9A}"/>
              </a:ext>
            </a:extLst>
          </p:cNvPr>
          <p:cNvSpPr>
            <a:spLocks noGrp="1"/>
          </p:cNvSpPr>
          <p:nvPr>
            <p:ph idx="1"/>
          </p:nvPr>
        </p:nvSpPr>
        <p:spPr/>
        <p:txBody>
          <a:bodyPr vert="horz" lIns="91440" tIns="45720" rIns="91440" bIns="45720" rtlCol="0" anchor="t">
            <a:normAutofit/>
          </a:bodyPr>
          <a:lstStyle/>
          <a:p>
            <a:pPr marL="0" indent="0">
              <a:buNone/>
            </a:pPr>
            <a:r>
              <a:rPr lang="en-GB" b="1" u="sng"/>
              <a:t>Decision maker</a:t>
            </a:r>
          </a:p>
          <a:p>
            <a:pPr marL="0" indent="0">
              <a:buNone/>
            </a:pPr>
            <a:r>
              <a:rPr lang="en-GB"/>
              <a:t>A decision maker is key to SAU running smoothly.</a:t>
            </a:r>
            <a:endParaRPr lang="en-GB" u="sng"/>
          </a:p>
          <a:p>
            <a:pPr marL="0" indent="0">
              <a:buNone/>
            </a:pPr>
            <a:r>
              <a:rPr lang="en-GB"/>
              <a:t>At the start having the registrar based in SAU the patients got seen promptly and decisions made.</a:t>
            </a:r>
            <a:endParaRPr lang="en-GB" u="sng"/>
          </a:p>
          <a:p>
            <a:pPr marL="0" indent="0">
              <a:buNone/>
            </a:pPr>
            <a:r>
              <a:rPr lang="en-GB"/>
              <a:t>Patients had short waiting times </a:t>
            </a:r>
          </a:p>
          <a:p>
            <a:pPr marL="0" indent="0">
              <a:buNone/>
            </a:pPr>
            <a:r>
              <a:rPr lang="en-GB"/>
              <a:t>Theatre time has now increased and the registrar and consultant can be tied up in theatre for hours leaving SAU without a decision maker = Delay in flow.</a:t>
            </a:r>
          </a:p>
          <a:p>
            <a:pPr marL="0" indent="0">
              <a:buNone/>
            </a:pPr>
            <a:endParaRPr lang="en-GB" b="1" u="sng"/>
          </a:p>
          <a:p>
            <a:pPr marL="0" indent="0">
              <a:buNone/>
            </a:pPr>
            <a:endParaRPr lang="en-GB" b="1" u="sng"/>
          </a:p>
        </p:txBody>
      </p:sp>
    </p:spTree>
    <p:extLst>
      <p:ext uri="{BB962C8B-B14F-4D97-AF65-F5344CB8AC3E}">
        <p14:creationId xmlns:p14="http://schemas.microsoft.com/office/powerpoint/2010/main" val="670930165"/>
      </p:ext>
    </p:extLst>
  </p:cSld>
  <p:clrMapOvr>
    <a:masterClrMapping/>
  </p:clrMapOvr>
</p:sld>
</file>

<file path=ppt/theme/theme1.xml><?xml version="1.0" encoding="utf-8"?>
<a:theme xmlns:a="http://schemas.openxmlformats.org/drawingml/2006/main" name="ModOverlayVTI">
  <a:themeElements>
    <a:clrScheme name="AnalogousFromDarkSeed_2SEEDS">
      <a:dk1>
        <a:srgbClr val="000000"/>
      </a:dk1>
      <a:lt1>
        <a:srgbClr val="FFFFFF"/>
      </a:lt1>
      <a:dk2>
        <a:srgbClr val="242941"/>
      </a:dk2>
      <a:lt2>
        <a:srgbClr val="E8E7E2"/>
      </a:lt2>
      <a:accent1>
        <a:srgbClr val="3E50B3"/>
      </a:accent1>
      <a:accent2>
        <a:srgbClr val="4D91C3"/>
      </a:accent2>
      <a:accent3>
        <a:srgbClr val="6B4DC3"/>
      </a:accent3>
      <a:accent4>
        <a:srgbClr val="B13B92"/>
      </a:accent4>
      <a:accent5>
        <a:srgbClr val="C34D72"/>
      </a:accent5>
      <a:accent6>
        <a:srgbClr val="B1473B"/>
      </a:accent6>
      <a:hlink>
        <a:srgbClr val="C04295"/>
      </a:hlink>
      <a:folHlink>
        <a:srgbClr val="7F7F7F"/>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ModOverlayVTI" id="{85202D65-63D3-4793-A090-FA8DF18DC0BE}" vid="{91924FCD-E846-48AE-B233-F25A78D18B8D}"/>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157</Words>
  <Application>Microsoft Office PowerPoint</Application>
  <PresentationFormat>Custom</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ModOverlayVTI</vt:lpstr>
      <vt:lpstr>Surgical Assessment Unit</vt:lpstr>
      <vt:lpstr>SAU during COVID 19</vt:lpstr>
      <vt:lpstr>The benefits to the patients and staff.  </vt:lpstr>
      <vt:lpstr>How we can continue to provide a good service?</vt:lpstr>
      <vt:lpstr>How we can continue to provide a good service?</vt:lpstr>
      <vt:lpstr>How we can continue to provide a good service?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Cox</dc:creator>
  <cp:lastModifiedBy>Emma Cox</cp:lastModifiedBy>
  <cp:revision>2</cp:revision>
  <dcterms:created xsi:type="dcterms:W3CDTF">2020-09-09T18:57:34Z</dcterms:created>
  <dcterms:modified xsi:type="dcterms:W3CDTF">2020-09-10T05:40:22Z</dcterms:modified>
</cp:coreProperties>
</file>