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360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A981-FDD9-460B-8BC6-B37EE4E4E33B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C7CE-F875-4301-97AA-FB1DBE637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333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A981-FDD9-460B-8BC6-B37EE4E4E33B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C7CE-F875-4301-97AA-FB1DBE637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45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A981-FDD9-460B-8BC6-B37EE4E4E33B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C7CE-F875-4301-97AA-FB1DBE637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787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A981-FDD9-460B-8BC6-B37EE4E4E33B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C7CE-F875-4301-97AA-FB1DBE637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843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A981-FDD9-460B-8BC6-B37EE4E4E33B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C7CE-F875-4301-97AA-FB1DBE637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6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A981-FDD9-460B-8BC6-B37EE4E4E33B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C7CE-F875-4301-97AA-FB1DBE637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08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A981-FDD9-460B-8BC6-B37EE4E4E33B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C7CE-F875-4301-97AA-FB1DBE637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20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A981-FDD9-460B-8BC6-B37EE4E4E33B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C7CE-F875-4301-97AA-FB1DBE637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21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A981-FDD9-460B-8BC6-B37EE4E4E33B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C7CE-F875-4301-97AA-FB1DBE637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59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A981-FDD9-460B-8BC6-B37EE4E4E33B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C7CE-F875-4301-97AA-FB1DBE637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19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A981-FDD9-460B-8BC6-B37EE4E4E33B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C7CE-F875-4301-97AA-FB1DBE637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59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1A981-FDD9-460B-8BC6-B37EE4E4E33B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1C7CE-F875-4301-97AA-FB1DBE637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18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5" name="Straight Connector 174"/>
          <p:cNvCxnSpPr/>
          <p:nvPr/>
        </p:nvCxnSpPr>
        <p:spPr>
          <a:xfrm flipV="1">
            <a:off x="4759470" y="3891419"/>
            <a:ext cx="33037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 flipV="1">
            <a:off x="4752098" y="3144351"/>
            <a:ext cx="33037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 flipV="1">
            <a:off x="6117058" y="2774512"/>
            <a:ext cx="33037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 flipV="1">
            <a:off x="6115336" y="3249158"/>
            <a:ext cx="33037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>
          <a:xfrm flipV="1">
            <a:off x="6129845" y="3816138"/>
            <a:ext cx="33037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>
          <a:xfrm flipV="1">
            <a:off x="6126944" y="4422515"/>
            <a:ext cx="33037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>
            <a:off x="7262085" y="1843832"/>
            <a:ext cx="0" cy="278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 flipV="1">
            <a:off x="4912094" y="3537038"/>
            <a:ext cx="33037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>
            <a:off x="6379684" y="1846292"/>
            <a:ext cx="0" cy="278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983616" y="2780885"/>
            <a:ext cx="18616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 flipV="1">
            <a:off x="4941069" y="5042263"/>
            <a:ext cx="143106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5089844" y="5349986"/>
            <a:ext cx="2365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V="1">
            <a:off x="4929536" y="4202223"/>
            <a:ext cx="278571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4419042" y="603392"/>
            <a:ext cx="0" cy="3234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4419042" y="342193"/>
            <a:ext cx="0" cy="278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flipH="1">
            <a:off x="4982209" y="697484"/>
            <a:ext cx="33295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flipH="1">
            <a:off x="1724527" y="264958"/>
            <a:ext cx="33295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" name="Group 173"/>
          <p:cNvGrpSpPr/>
          <p:nvPr/>
        </p:nvGrpSpPr>
        <p:grpSpPr>
          <a:xfrm>
            <a:off x="1572127" y="929627"/>
            <a:ext cx="6963886" cy="286663"/>
            <a:chOff x="1572127" y="929627"/>
            <a:chExt cx="6963886" cy="286663"/>
          </a:xfrm>
        </p:grpSpPr>
        <p:cxnSp>
          <p:nvCxnSpPr>
            <p:cNvPr id="162" name="Straight Connector 161"/>
            <p:cNvCxnSpPr/>
            <p:nvPr/>
          </p:nvCxnSpPr>
          <p:spPr>
            <a:xfrm flipH="1">
              <a:off x="1572127" y="937795"/>
              <a:ext cx="696388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1573875" y="937795"/>
              <a:ext cx="0" cy="2784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2765078" y="937795"/>
              <a:ext cx="0" cy="2784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3800128" y="937795"/>
              <a:ext cx="0" cy="2784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4759638" y="929627"/>
              <a:ext cx="0" cy="2784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5764599" y="935746"/>
              <a:ext cx="0" cy="2784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>
              <a:off x="7037775" y="935745"/>
              <a:ext cx="0" cy="2784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8536013" y="932570"/>
              <a:ext cx="0" cy="2784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0" name="Straight Connector 149"/>
          <p:cNvCxnSpPr/>
          <p:nvPr/>
        </p:nvCxnSpPr>
        <p:spPr>
          <a:xfrm>
            <a:off x="372779" y="1844824"/>
            <a:ext cx="0" cy="278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1122321" y="1845137"/>
            <a:ext cx="0" cy="278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2102152" y="1845137"/>
            <a:ext cx="0" cy="278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2769498" y="1845137"/>
            <a:ext cx="0" cy="278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3615647" y="1845137"/>
            <a:ext cx="0" cy="278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4277360" y="1846292"/>
            <a:ext cx="0" cy="278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5012622" y="1861261"/>
            <a:ext cx="0" cy="278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5774427" y="1846292"/>
            <a:ext cx="0" cy="278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7850087" y="1857973"/>
            <a:ext cx="0" cy="278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8621174" y="1857974"/>
            <a:ext cx="0" cy="278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1572126" y="1347776"/>
            <a:ext cx="0" cy="497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39406" y="620687"/>
            <a:ext cx="33037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V="1">
            <a:off x="839406" y="926831"/>
            <a:ext cx="33037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V="1">
            <a:off x="873499" y="1264148"/>
            <a:ext cx="33037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V="1">
            <a:off x="831109" y="1683077"/>
            <a:ext cx="33037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H="1">
            <a:off x="1168882" y="619558"/>
            <a:ext cx="898" cy="10635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V="1">
            <a:off x="4912094" y="4621700"/>
            <a:ext cx="33037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V="1">
            <a:off x="5077281" y="2713521"/>
            <a:ext cx="33037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2627784" y="2444984"/>
            <a:ext cx="898" cy="3122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3326079" y="2489918"/>
            <a:ext cx="397848" cy="2528703"/>
            <a:chOff x="4061834" y="2386715"/>
            <a:chExt cx="335704" cy="2234985"/>
          </a:xfrm>
        </p:grpSpPr>
        <p:cxnSp>
          <p:nvCxnSpPr>
            <p:cNvPr id="104" name="Straight Connector 103"/>
            <p:cNvCxnSpPr/>
            <p:nvPr/>
          </p:nvCxnSpPr>
          <p:spPr>
            <a:xfrm flipH="1">
              <a:off x="4396593" y="2386715"/>
              <a:ext cx="898" cy="22266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V="1">
              <a:off x="4066668" y="2774512"/>
              <a:ext cx="330374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V="1">
              <a:off x="4061834" y="3285440"/>
              <a:ext cx="330374" cy="77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V="1">
              <a:off x="4062211" y="3703895"/>
              <a:ext cx="330374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V="1">
              <a:off x="4067164" y="4004121"/>
              <a:ext cx="330374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4067117" y="4621698"/>
              <a:ext cx="330421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Straight Connector 57"/>
          <p:cNvCxnSpPr/>
          <p:nvPr/>
        </p:nvCxnSpPr>
        <p:spPr>
          <a:xfrm flipH="1">
            <a:off x="1166902" y="2475872"/>
            <a:ext cx="898" cy="34734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4277360" y="2539684"/>
            <a:ext cx="898" cy="3122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1808535" y="2492461"/>
            <a:ext cx="343163" cy="4007425"/>
            <a:chOff x="2140605" y="2503041"/>
            <a:chExt cx="343163" cy="4007425"/>
          </a:xfrm>
        </p:grpSpPr>
        <p:cxnSp>
          <p:nvCxnSpPr>
            <p:cNvPr id="87" name="Straight Connector 86"/>
            <p:cNvCxnSpPr/>
            <p:nvPr/>
          </p:nvCxnSpPr>
          <p:spPr>
            <a:xfrm>
              <a:off x="2483768" y="2503041"/>
              <a:ext cx="0" cy="40048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V="1">
              <a:off x="2153392" y="6510465"/>
              <a:ext cx="330374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V="1">
              <a:off x="2153394" y="6123045"/>
              <a:ext cx="330374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V="1">
              <a:off x="2140605" y="5698421"/>
              <a:ext cx="330374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V="1">
              <a:off x="2140605" y="5175823"/>
              <a:ext cx="330374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V="1">
              <a:off x="2140605" y="4669883"/>
              <a:ext cx="330374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V="1">
              <a:off x="2145122" y="4166139"/>
              <a:ext cx="330374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V="1">
              <a:off x="2145122" y="3705312"/>
              <a:ext cx="330374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V="1">
              <a:off x="2145122" y="3299050"/>
              <a:ext cx="330374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2145122" y="2826494"/>
              <a:ext cx="330374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Straight Connector 69"/>
          <p:cNvCxnSpPr/>
          <p:nvPr/>
        </p:nvCxnSpPr>
        <p:spPr>
          <a:xfrm>
            <a:off x="9036518" y="2400592"/>
            <a:ext cx="0" cy="24466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8698999" y="4395925"/>
            <a:ext cx="33037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8698999" y="3825102"/>
            <a:ext cx="33037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8713147" y="3249159"/>
            <a:ext cx="33037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8713147" y="2774513"/>
            <a:ext cx="33037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7742720" y="4042528"/>
            <a:ext cx="33037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7742720" y="3501006"/>
            <a:ext cx="33037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7742720" y="2864145"/>
            <a:ext cx="33037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073094" y="2520205"/>
            <a:ext cx="0" cy="15223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736195" y="511871"/>
            <a:ext cx="1419225" cy="307897"/>
          </a:xfrm>
          <a:prstGeom prst="roundRect">
            <a:avLst>
              <a:gd name="adj" fmla="val 16667"/>
            </a:avLst>
          </a:prstGeom>
          <a:solidFill>
            <a:srgbClr val="0099FF"/>
          </a:solidFill>
          <a:ln w="2857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Trust Board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3736196" y="97579"/>
            <a:ext cx="1419225" cy="306387"/>
          </a:xfrm>
          <a:prstGeom prst="roundRect">
            <a:avLst>
              <a:gd name="adj" fmla="val 16667"/>
            </a:avLst>
          </a:prstGeom>
          <a:solidFill>
            <a:srgbClr val="0099FF"/>
          </a:solidFill>
          <a:ln w="2857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Council</a:t>
            </a:r>
            <a:r>
              <a:rPr kumimoji="0" lang="en-US" altLang="en-US" sz="1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of Governors </a:t>
            </a:r>
            <a:endParaRPr kumimoji="0" lang="en-US" alt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5355902" y="581228"/>
            <a:ext cx="1299422" cy="232512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Covid-19  Strategic Meeting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6724280" y="479708"/>
            <a:ext cx="2268891" cy="372225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Covid-19 Workforce Cell         Covid-19 Clinical Cell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Covid-19 Recovery Cell          Covid-19 Resource Cell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2123728" y="107837"/>
            <a:ext cx="1282700" cy="284642"/>
          </a:xfrm>
          <a:prstGeom prst="roundRect">
            <a:avLst>
              <a:gd name="adj" fmla="val 16667"/>
            </a:avLst>
          </a:prstGeom>
          <a:solidFill>
            <a:srgbClr val="0099FF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Accountable Officer CEO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611560" y="97579"/>
            <a:ext cx="1196975" cy="379094"/>
          </a:xfrm>
          <a:prstGeom prst="roundRect">
            <a:avLst>
              <a:gd name="adj" fmla="val 16667"/>
            </a:avLst>
          </a:prstGeom>
          <a:solidFill>
            <a:srgbClr val="0099FF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Executive Directors  Team Meeting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7812360" y="1074994"/>
            <a:ext cx="1235075" cy="508000"/>
          </a:xfrm>
          <a:prstGeom prst="roundRect">
            <a:avLst>
              <a:gd name="adj" fmla="val 16667"/>
            </a:avLst>
          </a:prstGeom>
          <a:solidFill>
            <a:srgbClr val="00CC66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Remuneration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Committee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6367850" y="1071818"/>
            <a:ext cx="1339850" cy="511175"/>
          </a:xfrm>
          <a:prstGeom prst="roundRect">
            <a:avLst>
              <a:gd name="adj" fmla="val 16667"/>
            </a:avLst>
          </a:prstGeom>
          <a:solidFill>
            <a:srgbClr val="00CC66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Subsidiary Governance Committee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5283096" y="1066716"/>
            <a:ext cx="982663" cy="720303"/>
          </a:xfrm>
          <a:prstGeom prst="roundRect">
            <a:avLst>
              <a:gd name="adj" fmla="val 16667"/>
            </a:avLst>
          </a:prstGeom>
          <a:solidFill>
            <a:srgbClr val="00CC66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People and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Culture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Committee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Committee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4311170" y="1071818"/>
            <a:ext cx="896937" cy="623888"/>
          </a:xfrm>
          <a:prstGeom prst="roundRect">
            <a:avLst>
              <a:gd name="adj" fmla="val 16667"/>
            </a:avLst>
          </a:prstGeom>
          <a:solidFill>
            <a:srgbClr val="00CC66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Finance &amp; Performance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Committee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3406428" y="1091907"/>
            <a:ext cx="787400" cy="669925"/>
          </a:xfrm>
          <a:prstGeom prst="roundRect">
            <a:avLst>
              <a:gd name="adj" fmla="val 16667"/>
            </a:avLst>
          </a:prstGeom>
          <a:solidFill>
            <a:srgbClr val="00CC66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Clinical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Governance Committee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2213422" y="1087048"/>
            <a:ext cx="1103312" cy="480714"/>
          </a:xfrm>
          <a:prstGeom prst="roundRect">
            <a:avLst>
              <a:gd name="adj" fmla="val 16667"/>
            </a:avLst>
          </a:prstGeom>
          <a:solidFill>
            <a:srgbClr val="00CC66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Audit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Committee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auto">
          <a:xfrm>
            <a:off x="1115616" y="1101429"/>
            <a:ext cx="911225" cy="325438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TMC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864725"/>
              </p:ext>
            </p:extLst>
          </p:nvPr>
        </p:nvGraphicFramePr>
        <p:xfrm>
          <a:off x="7617818" y="5248660"/>
          <a:ext cx="1501512" cy="1628076"/>
        </p:xfrm>
        <a:graphic>
          <a:graphicData uri="http://schemas.openxmlformats.org/drawingml/2006/table">
            <a:tbl>
              <a:tblPr/>
              <a:tblGrid>
                <a:gridCol w="1501512"/>
              </a:tblGrid>
              <a:tr h="30558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800" b="1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Authority, Accountability and          Control of the Trust</a:t>
                      </a:r>
                      <a:endParaRPr lang="en-GB" sz="8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99FF"/>
                    </a:solidFill>
                  </a:tcPr>
                </a:tc>
              </a:tr>
              <a:tr h="19886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800" b="1" kern="1400" dirty="0">
                          <a:solidFill>
                            <a:srgbClr val="EEECE1"/>
                          </a:solidFill>
                          <a:effectLst/>
                          <a:latin typeface="Calibri"/>
                        </a:rPr>
                        <a:t>Operational Delivery</a:t>
                      </a:r>
                      <a:endParaRPr lang="en-GB" sz="8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1983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800" b="1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Operational Delivery Sub Groups</a:t>
                      </a:r>
                      <a:endParaRPr lang="en-GB" sz="8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800" b="1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Assurance—Board Committee</a:t>
                      </a:r>
                      <a:endParaRPr lang="en-GB" sz="8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8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Assurance—Temporary Meeting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</a:tr>
              <a:tr h="19886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8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Advisory/ Consultative 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9886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8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 - New Group/Committee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8" name="Control 14"/>
          <p:cNvSpPr>
            <a:spLocks noChangeArrowheads="1" noChangeShapeType="1"/>
          </p:cNvSpPr>
          <p:nvPr/>
        </p:nvSpPr>
        <p:spPr bwMode="auto">
          <a:xfrm>
            <a:off x="12587288" y="8555038"/>
            <a:ext cx="1619250" cy="18272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15"/>
          <p:cNvSpPr>
            <a:spLocks noChangeArrowheads="1"/>
          </p:cNvSpPr>
          <p:nvPr/>
        </p:nvSpPr>
        <p:spPr bwMode="auto">
          <a:xfrm>
            <a:off x="107504" y="538428"/>
            <a:ext cx="890587" cy="23177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JLNC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16"/>
          <p:cNvSpPr>
            <a:spLocks noChangeArrowheads="1"/>
          </p:cNvSpPr>
          <p:nvPr/>
        </p:nvSpPr>
        <p:spPr bwMode="auto">
          <a:xfrm>
            <a:off x="95086" y="813740"/>
            <a:ext cx="890587" cy="23177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JCC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17"/>
          <p:cNvSpPr>
            <a:spLocks noChangeArrowheads="1"/>
          </p:cNvSpPr>
          <p:nvPr/>
        </p:nvSpPr>
        <p:spPr bwMode="auto">
          <a:xfrm>
            <a:off x="109091" y="1090692"/>
            <a:ext cx="889000" cy="42227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O</a:t>
            </a: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perational    </a:t>
            </a: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  </a:t>
            </a: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Delivery Group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utoShape 18"/>
          <p:cNvSpPr>
            <a:spLocks noChangeArrowheads="1"/>
          </p:cNvSpPr>
          <p:nvPr/>
        </p:nvSpPr>
        <p:spPr bwMode="auto">
          <a:xfrm>
            <a:off x="109091" y="1567191"/>
            <a:ext cx="892175" cy="23177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NMAHP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utoShape 19"/>
          <p:cNvSpPr>
            <a:spLocks noChangeArrowheads="1"/>
          </p:cNvSpPr>
          <p:nvPr/>
        </p:nvSpPr>
        <p:spPr bwMode="auto">
          <a:xfrm>
            <a:off x="8271131" y="1926977"/>
            <a:ext cx="814858" cy="61597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*</a:t>
            </a:r>
            <a:r>
              <a:rPr kumimoji="0" lang="en-GB" altLang="en-US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OD &amp; People      Management  Board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AutoShape 20"/>
          <p:cNvSpPr>
            <a:spLocks noChangeArrowheads="1"/>
          </p:cNvSpPr>
          <p:nvPr/>
        </p:nvSpPr>
        <p:spPr bwMode="auto">
          <a:xfrm>
            <a:off x="7655173" y="1915019"/>
            <a:ext cx="535810" cy="612816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IG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Steering  Group 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AutoShape 21"/>
          <p:cNvSpPr>
            <a:spLocks noChangeArrowheads="1"/>
          </p:cNvSpPr>
          <p:nvPr/>
        </p:nvSpPr>
        <p:spPr bwMode="auto">
          <a:xfrm>
            <a:off x="5509300" y="1949165"/>
            <a:ext cx="465927" cy="47818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rPr>
              <a:t>Cancer</a:t>
            </a:r>
            <a:r>
              <a:rPr kumimoji="0" lang="en-US" altLang="en-US" sz="9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rPr>
              <a:t> Board </a:t>
            </a:r>
            <a:endParaRPr kumimoji="0" lang="en-US" altLang="en-US" sz="9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sp>
        <p:nvSpPr>
          <p:cNvPr id="26" name="AutoShape 22"/>
          <p:cNvSpPr>
            <a:spLocks noChangeArrowheads="1"/>
          </p:cNvSpPr>
          <p:nvPr/>
        </p:nvSpPr>
        <p:spPr bwMode="auto">
          <a:xfrm>
            <a:off x="555178" y="1948674"/>
            <a:ext cx="693005" cy="577278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Health              &amp; Safety Committee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AutoShape 23"/>
          <p:cNvSpPr>
            <a:spLocks noChangeArrowheads="1"/>
          </p:cNvSpPr>
          <p:nvPr/>
        </p:nvSpPr>
        <p:spPr bwMode="auto">
          <a:xfrm>
            <a:off x="3865790" y="1948674"/>
            <a:ext cx="738546" cy="577279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*</a:t>
            </a:r>
            <a:r>
              <a:rPr kumimoji="0" lang="en-GB" altLang="en-US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Strategic Estates Committee 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AutoShape 24"/>
          <p:cNvSpPr>
            <a:spLocks noChangeArrowheads="1"/>
          </p:cNvSpPr>
          <p:nvPr/>
        </p:nvSpPr>
        <p:spPr bwMode="auto">
          <a:xfrm>
            <a:off x="42654" y="1958612"/>
            <a:ext cx="477561" cy="306441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TIG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AutoShape 25"/>
          <p:cNvSpPr>
            <a:spLocks noChangeArrowheads="1"/>
          </p:cNvSpPr>
          <p:nvPr/>
        </p:nvSpPr>
        <p:spPr bwMode="auto">
          <a:xfrm>
            <a:off x="1287443" y="1943013"/>
            <a:ext cx="925979" cy="605298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Transformation, Innovation </a:t>
            </a:r>
            <a:r>
              <a:rPr lang="en-GB" altLang="en-US" sz="900" b="1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&amp; </a:t>
            </a:r>
            <a:r>
              <a:rPr kumimoji="0" lang="en-GB" altLang="en-US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Digital Board*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AutoShape 26"/>
          <p:cNvSpPr>
            <a:spLocks noChangeArrowheads="1"/>
          </p:cNvSpPr>
          <p:nvPr/>
        </p:nvSpPr>
        <p:spPr bwMode="auto">
          <a:xfrm>
            <a:off x="4681237" y="1937730"/>
            <a:ext cx="792088" cy="553466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Clinical Management</a:t>
            </a:r>
            <a:r>
              <a:rPr kumimoji="0" lang="en-GB" altLang="en-US" sz="900" b="1" i="0" u="none" strike="noStrike" cap="none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Board 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AutoShape 27"/>
          <p:cNvSpPr>
            <a:spLocks noChangeArrowheads="1"/>
          </p:cNvSpPr>
          <p:nvPr/>
        </p:nvSpPr>
        <p:spPr bwMode="auto">
          <a:xfrm>
            <a:off x="3018284" y="1943013"/>
            <a:ext cx="781844" cy="571356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Operational Management Board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AutoShape 26"/>
          <p:cNvSpPr>
            <a:spLocks noChangeArrowheads="1"/>
          </p:cNvSpPr>
          <p:nvPr/>
        </p:nvSpPr>
        <p:spPr bwMode="auto">
          <a:xfrm>
            <a:off x="2259089" y="1942926"/>
            <a:ext cx="722734" cy="770596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cs typeface="Arial" pitchFamily="34" charset="0"/>
              </a:rPr>
              <a:t>Strategic Mental</a:t>
            </a:r>
            <a:r>
              <a:rPr kumimoji="0" lang="en-US" altLang="en-US" sz="9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cs typeface="Arial" pitchFamily="34" charset="0"/>
              </a:rPr>
              <a:t> Health </a:t>
            </a:r>
            <a:r>
              <a:rPr lang="en-US" altLang="en-US" sz="9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Steering Grou</a:t>
            </a:r>
            <a:r>
              <a:rPr lang="en-US" altLang="en-US" sz="9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</a:t>
            </a:r>
            <a:endParaRPr kumimoji="0" lang="en-US" altLang="en-US" sz="9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3" name="AutoShape 28"/>
          <p:cNvSpPr>
            <a:spLocks noChangeArrowheads="1"/>
          </p:cNvSpPr>
          <p:nvPr/>
        </p:nvSpPr>
        <p:spPr bwMode="auto">
          <a:xfrm>
            <a:off x="8262170" y="2567402"/>
            <a:ext cx="706437" cy="46787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Medical          Education &amp; Training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AutoShape 29"/>
          <p:cNvSpPr>
            <a:spLocks noChangeArrowheads="1"/>
          </p:cNvSpPr>
          <p:nvPr/>
        </p:nvSpPr>
        <p:spPr bwMode="auto">
          <a:xfrm>
            <a:off x="8264781" y="3119031"/>
            <a:ext cx="706437" cy="360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EDI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Committee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AutoShape 30"/>
          <p:cNvSpPr>
            <a:spLocks noChangeArrowheads="1"/>
          </p:cNvSpPr>
          <p:nvPr/>
        </p:nvSpPr>
        <p:spPr bwMode="auto">
          <a:xfrm>
            <a:off x="8154220" y="3551079"/>
            <a:ext cx="814387" cy="49287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Health &amp; Wellbeing Strategy Group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AutoShape 31"/>
          <p:cNvSpPr>
            <a:spLocks noChangeArrowheads="1"/>
          </p:cNvSpPr>
          <p:nvPr/>
        </p:nvSpPr>
        <p:spPr bwMode="auto">
          <a:xfrm>
            <a:off x="8246650" y="4102705"/>
            <a:ext cx="700087" cy="4471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Safe Staffing Steering Group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AutoShape 32"/>
          <p:cNvSpPr>
            <a:spLocks noChangeArrowheads="1"/>
          </p:cNvSpPr>
          <p:nvPr/>
        </p:nvSpPr>
        <p:spPr bwMode="auto">
          <a:xfrm>
            <a:off x="8089338" y="4597497"/>
            <a:ext cx="865187" cy="4356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Education       Development Group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AutoShape 30"/>
          <p:cNvSpPr>
            <a:spLocks noChangeArrowheads="1"/>
          </p:cNvSpPr>
          <p:nvPr/>
        </p:nvSpPr>
        <p:spPr bwMode="auto">
          <a:xfrm>
            <a:off x="7282080" y="2653812"/>
            <a:ext cx="671475" cy="46521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dirty="0" smtClean="0">
                <a:cs typeface="Arial" pitchFamily="34" charset="0"/>
              </a:rPr>
              <a:t>Information Standards Group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9" name="AutoShape 30"/>
          <p:cNvSpPr>
            <a:spLocks noChangeArrowheads="1"/>
          </p:cNvSpPr>
          <p:nvPr/>
        </p:nvSpPr>
        <p:spPr bwMode="auto">
          <a:xfrm>
            <a:off x="7307398" y="3813806"/>
            <a:ext cx="650983" cy="4111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Data Quality Group </a:t>
            </a:r>
          </a:p>
        </p:txBody>
      </p:sp>
      <p:sp>
        <p:nvSpPr>
          <p:cNvPr id="43" name="AutoShape 30"/>
          <p:cNvSpPr>
            <a:spLocks noChangeArrowheads="1"/>
          </p:cNvSpPr>
          <p:nvPr/>
        </p:nvSpPr>
        <p:spPr bwMode="auto">
          <a:xfrm>
            <a:off x="7262085" y="3181167"/>
            <a:ext cx="711466" cy="5635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Clinical Records</a:t>
            </a:r>
            <a:r>
              <a:rPr kumimoji="0" lang="en-US" alt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Management Committee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5" name="AutoShape 30"/>
          <p:cNvSpPr>
            <a:spLocks noChangeArrowheads="1"/>
          </p:cNvSpPr>
          <p:nvPr/>
        </p:nvSpPr>
        <p:spPr bwMode="auto">
          <a:xfrm>
            <a:off x="224299" y="3144352"/>
            <a:ext cx="814387" cy="313621"/>
          </a:xfrm>
          <a:prstGeom prst="roundRect">
            <a:avLst>
              <a:gd name="adj" fmla="val 16667"/>
            </a:avLst>
          </a:prstGeom>
          <a:noFill/>
          <a:ln w="3175" algn="in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Water Safety</a:t>
            </a:r>
            <a:r>
              <a:rPr kumimoji="0" lang="en-US" alt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Group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7" name="AutoShape 30"/>
          <p:cNvSpPr>
            <a:spLocks noChangeArrowheads="1"/>
          </p:cNvSpPr>
          <p:nvPr/>
        </p:nvSpPr>
        <p:spPr bwMode="auto">
          <a:xfrm>
            <a:off x="174084" y="3509414"/>
            <a:ext cx="841771" cy="461801"/>
          </a:xfrm>
          <a:prstGeom prst="roundRect">
            <a:avLst>
              <a:gd name="adj" fmla="val 16667"/>
            </a:avLst>
          </a:prstGeom>
          <a:noFill/>
          <a:ln w="3175" algn="in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Security</a:t>
            </a:r>
            <a:r>
              <a:rPr kumimoji="0" lang="en-US" alt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Development Group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8" name="AutoShape 30"/>
          <p:cNvSpPr>
            <a:spLocks noChangeArrowheads="1"/>
          </p:cNvSpPr>
          <p:nvPr/>
        </p:nvSpPr>
        <p:spPr bwMode="auto">
          <a:xfrm>
            <a:off x="212474" y="4042528"/>
            <a:ext cx="814387" cy="313621"/>
          </a:xfrm>
          <a:prstGeom prst="roundRect">
            <a:avLst>
              <a:gd name="adj" fmla="val 16667"/>
            </a:avLst>
          </a:prstGeom>
          <a:noFill/>
          <a:ln w="3175" algn="in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dirty="0" smtClean="0">
                <a:latin typeface="+mj-lt"/>
                <a:cs typeface="Arial" pitchFamily="34" charset="0"/>
              </a:rPr>
              <a:t>Needle stick Action Group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9" name="AutoShape 30"/>
          <p:cNvSpPr>
            <a:spLocks noChangeArrowheads="1"/>
          </p:cNvSpPr>
          <p:nvPr/>
        </p:nvSpPr>
        <p:spPr bwMode="auto">
          <a:xfrm>
            <a:off x="183704" y="4875291"/>
            <a:ext cx="814387" cy="313621"/>
          </a:xfrm>
          <a:prstGeom prst="roundRect">
            <a:avLst>
              <a:gd name="adj" fmla="val 16667"/>
            </a:avLst>
          </a:prstGeom>
          <a:noFill/>
          <a:ln w="3175" algn="in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>
                <a:latin typeface="+mj-lt"/>
              </a:rPr>
              <a:t>Laboratory Safety Group</a:t>
            </a:r>
          </a:p>
          <a:p>
            <a:r>
              <a:rPr lang="en-GB" dirty="0"/>
              <a:t> </a:t>
            </a:r>
          </a:p>
        </p:txBody>
      </p:sp>
      <p:sp>
        <p:nvSpPr>
          <p:cNvPr id="50" name="AutoShape 30"/>
          <p:cNvSpPr>
            <a:spLocks noChangeArrowheads="1"/>
          </p:cNvSpPr>
          <p:nvPr/>
        </p:nvSpPr>
        <p:spPr bwMode="auto">
          <a:xfrm>
            <a:off x="192850" y="5693624"/>
            <a:ext cx="814387" cy="313621"/>
          </a:xfrm>
          <a:prstGeom prst="roundRect">
            <a:avLst>
              <a:gd name="adj" fmla="val 16667"/>
            </a:avLst>
          </a:prstGeom>
          <a:noFill/>
          <a:ln w="3175" algn="in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Medical Gases</a:t>
            </a:r>
            <a:r>
              <a:rPr kumimoji="0" lang="en-US" alt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Committee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AutoShape 30"/>
          <p:cNvSpPr>
            <a:spLocks noChangeArrowheads="1"/>
          </p:cNvSpPr>
          <p:nvPr/>
        </p:nvSpPr>
        <p:spPr bwMode="auto">
          <a:xfrm>
            <a:off x="23684" y="4446249"/>
            <a:ext cx="977582" cy="350903"/>
          </a:xfrm>
          <a:prstGeom prst="roundRect">
            <a:avLst>
              <a:gd name="adj" fmla="val 16667"/>
            </a:avLst>
          </a:prstGeom>
          <a:noFill/>
          <a:ln w="3175" algn="in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/>
              <a:t>Radiation Protection Committee</a:t>
            </a:r>
          </a:p>
          <a:p>
            <a:r>
              <a:rPr lang="en-GB" dirty="0"/>
              <a:t> </a:t>
            </a:r>
          </a:p>
        </p:txBody>
      </p:sp>
      <p:sp>
        <p:nvSpPr>
          <p:cNvPr id="52" name="AutoShape 30"/>
          <p:cNvSpPr>
            <a:spLocks noChangeArrowheads="1"/>
          </p:cNvSpPr>
          <p:nvPr/>
        </p:nvSpPr>
        <p:spPr bwMode="auto">
          <a:xfrm>
            <a:off x="177483" y="5290754"/>
            <a:ext cx="814387" cy="313621"/>
          </a:xfrm>
          <a:prstGeom prst="roundRect">
            <a:avLst>
              <a:gd name="adj" fmla="val 16667"/>
            </a:avLst>
          </a:prstGeom>
          <a:noFill/>
          <a:ln w="3175" algn="in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n-GB" sz="800" dirty="0">
                <a:latin typeface="+mj-lt"/>
              </a:rPr>
              <a:t>Central Alerts System </a:t>
            </a:r>
          </a:p>
          <a:p>
            <a:r>
              <a:rPr lang="en-GB" dirty="0"/>
              <a:t> 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1001266" y="5038904"/>
            <a:ext cx="15418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1002164" y="5447565"/>
            <a:ext cx="15328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1002164" y="5949282"/>
            <a:ext cx="15328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AutoShape 30"/>
          <p:cNvSpPr>
            <a:spLocks noChangeArrowheads="1"/>
          </p:cNvSpPr>
          <p:nvPr/>
        </p:nvSpPr>
        <p:spPr bwMode="auto">
          <a:xfrm>
            <a:off x="3885070" y="2612434"/>
            <a:ext cx="814387" cy="32717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 smtClean="0"/>
              <a:t>Estates Transformation</a:t>
            </a:r>
            <a:endParaRPr lang="en-GB" sz="800" dirty="0"/>
          </a:p>
          <a:p>
            <a:r>
              <a:rPr lang="en-GB" dirty="0"/>
              <a:t> </a:t>
            </a:r>
          </a:p>
        </p:txBody>
      </p:sp>
      <p:sp>
        <p:nvSpPr>
          <p:cNvPr id="78" name="AutoShape 30"/>
          <p:cNvSpPr>
            <a:spLocks noChangeArrowheads="1"/>
          </p:cNvSpPr>
          <p:nvPr/>
        </p:nvSpPr>
        <p:spPr bwMode="auto">
          <a:xfrm>
            <a:off x="1248183" y="2614543"/>
            <a:ext cx="814387" cy="43418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 smtClean="0"/>
              <a:t>Outpatients Programme Board</a:t>
            </a:r>
            <a:endParaRPr lang="en-GB" dirty="0"/>
          </a:p>
        </p:txBody>
      </p:sp>
      <p:sp>
        <p:nvSpPr>
          <p:cNvPr id="79" name="AutoShape 30"/>
          <p:cNvSpPr>
            <a:spLocks noChangeArrowheads="1"/>
          </p:cNvSpPr>
          <p:nvPr/>
        </p:nvSpPr>
        <p:spPr bwMode="auto">
          <a:xfrm>
            <a:off x="1212454" y="3088021"/>
            <a:ext cx="814387" cy="3587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 smtClean="0"/>
              <a:t>ESR Project Board</a:t>
            </a:r>
            <a:endParaRPr lang="en-GB" dirty="0"/>
          </a:p>
        </p:txBody>
      </p:sp>
      <p:sp>
        <p:nvSpPr>
          <p:cNvPr id="80" name="AutoShape 30"/>
          <p:cNvSpPr>
            <a:spLocks noChangeArrowheads="1"/>
          </p:cNvSpPr>
          <p:nvPr/>
        </p:nvSpPr>
        <p:spPr bwMode="auto">
          <a:xfrm>
            <a:off x="1227450" y="3503564"/>
            <a:ext cx="814387" cy="3587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 err="1" smtClean="0"/>
              <a:t>eRoster</a:t>
            </a:r>
            <a:r>
              <a:rPr lang="en-GB" sz="800" dirty="0" smtClean="0"/>
              <a:t> Project Board</a:t>
            </a:r>
            <a:endParaRPr lang="en-GB" dirty="0"/>
          </a:p>
        </p:txBody>
      </p:sp>
      <p:sp>
        <p:nvSpPr>
          <p:cNvPr id="81" name="AutoShape 30"/>
          <p:cNvSpPr>
            <a:spLocks noChangeArrowheads="1"/>
          </p:cNvSpPr>
          <p:nvPr/>
        </p:nvSpPr>
        <p:spPr bwMode="auto">
          <a:xfrm>
            <a:off x="1227450" y="3909785"/>
            <a:ext cx="814387" cy="4272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 smtClean="0"/>
              <a:t>Theatres Programme Board</a:t>
            </a:r>
            <a:endParaRPr lang="en-GB" dirty="0"/>
          </a:p>
        </p:txBody>
      </p:sp>
      <p:sp>
        <p:nvSpPr>
          <p:cNvPr id="82" name="AutoShape 30"/>
          <p:cNvSpPr>
            <a:spLocks noChangeArrowheads="1"/>
          </p:cNvSpPr>
          <p:nvPr/>
        </p:nvSpPr>
        <p:spPr bwMode="auto">
          <a:xfrm>
            <a:off x="1227450" y="4407803"/>
            <a:ext cx="814387" cy="4272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 smtClean="0"/>
              <a:t>Workforce Transformation Board</a:t>
            </a:r>
            <a:endParaRPr lang="en-GB" dirty="0"/>
          </a:p>
        </p:txBody>
      </p:sp>
      <p:sp>
        <p:nvSpPr>
          <p:cNvPr id="83" name="AutoShape 30"/>
          <p:cNvSpPr>
            <a:spLocks noChangeArrowheads="1"/>
          </p:cNvSpPr>
          <p:nvPr/>
        </p:nvSpPr>
        <p:spPr bwMode="auto">
          <a:xfrm>
            <a:off x="1227449" y="4875291"/>
            <a:ext cx="814387" cy="4272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 smtClean="0"/>
              <a:t>Paper-light Programme Board</a:t>
            </a:r>
            <a:endParaRPr lang="en-GB" dirty="0"/>
          </a:p>
        </p:txBody>
      </p:sp>
      <p:sp>
        <p:nvSpPr>
          <p:cNvPr id="84" name="AutoShape 30"/>
          <p:cNvSpPr>
            <a:spLocks noChangeArrowheads="1"/>
          </p:cNvSpPr>
          <p:nvPr/>
        </p:nvSpPr>
        <p:spPr bwMode="auto">
          <a:xfrm>
            <a:off x="1227448" y="5348719"/>
            <a:ext cx="799393" cy="50171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 smtClean="0"/>
              <a:t>Digital Clinical Reference Group</a:t>
            </a:r>
            <a:endParaRPr lang="en-GB" dirty="0"/>
          </a:p>
        </p:txBody>
      </p:sp>
      <p:sp>
        <p:nvSpPr>
          <p:cNvPr id="85" name="AutoShape 30"/>
          <p:cNvSpPr>
            <a:spLocks noChangeArrowheads="1"/>
          </p:cNvSpPr>
          <p:nvPr/>
        </p:nvSpPr>
        <p:spPr bwMode="auto">
          <a:xfrm>
            <a:off x="1203873" y="5926388"/>
            <a:ext cx="884590" cy="25085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 smtClean="0"/>
              <a:t>Innovation Board</a:t>
            </a:r>
            <a:endParaRPr lang="en-GB" dirty="0"/>
          </a:p>
        </p:txBody>
      </p:sp>
      <p:sp>
        <p:nvSpPr>
          <p:cNvPr id="86" name="AutoShape 30"/>
          <p:cNvSpPr>
            <a:spLocks noChangeArrowheads="1"/>
          </p:cNvSpPr>
          <p:nvPr/>
        </p:nvSpPr>
        <p:spPr bwMode="auto">
          <a:xfrm>
            <a:off x="1203873" y="6237312"/>
            <a:ext cx="884590" cy="32286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 smtClean="0"/>
              <a:t>Non Pay Programme Board</a:t>
            </a:r>
            <a:endParaRPr lang="en-GB" dirty="0"/>
          </a:p>
        </p:txBody>
      </p:sp>
      <p:sp>
        <p:nvSpPr>
          <p:cNvPr id="99" name="AutoShape 30"/>
          <p:cNvSpPr>
            <a:spLocks noChangeArrowheads="1"/>
          </p:cNvSpPr>
          <p:nvPr/>
        </p:nvSpPr>
        <p:spPr bwMode="auto">
          <a:xfrm>
            <a:off x="2844841" y="4734630"/>
            <a:ext cx="814387" cy="35429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 smtClean="0"/>
              <a:t>Capital Control Group</a:t>
            </a:r>
            <a:endParaRPr lang="en-GB" dirty="0"/>
          </a:p>
        </p:txBody>
      </p:sp>
      <p:sp>
        <p:nvSpPr>
          <p:cNvPr id="100" name="AutoShape 30"/>
          <p:cNvSpPr>
            <a:spLocks noChangeArrowheads="1"/>
          </p:cNvSpPr>
          <p:nvPr/>
        </p:nvSpPr>
        <p:spPr bwMode="auto">
          <a:xfrm>
            <a:off x="3041212" y="2609262"/>
            <a:ext cx="569734" cy="50976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 smtClean="0"/>
              <a:t>Transport Strategy Group</a:t>
            </a:r>
            <a:endParaRPr lang="en-GB" dirty="0"/>
          </a:p>
        </p:txBody>
      </p:sp>
      <p:sp>
        <p:nvSpPr>
          <p:cNvPr id="101" name="AutoShape 30"/>
          <p:cNvSpPr>
            <a:spLocks noChangeArrowheads="1"/>
          </p:cNvSpPr>
          <p:nvPr/>
        </p:nvSpPr>
        <p:spPr bwMode="auto">
          <a:xfrm>
            <a:off x="2966318" y="3181167"/>
            <a:ext cx="697347" cy="4427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 smtClean="0"/>
              <a:t>Security Management Committee</a:t>
            </a:r>
            <a:endParaRPr lang="en-GB" dirty="0"/>
          </a:p>
        </p:txBody>
      </p:sp>
      <p:sp>
        <p:nvSpPr>
          <p:cNvPr id="102" name="AutoShape 30"/>
          <p:cNvSpPr>
            <a:spLocks noChangeArrowheads="1"/>
          </p:cNvSpPr>
          <p:nvPr/>
        </p:nvSpPr>
        <p:spPr bwMode="auto">
          <a:xfrm>
            <a:off x="2849278" y="3726491"/>
            <a:ext cx="814387" cy="3375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 smtClean="0"/>
              <a:t>EPRR Steering Grou</a:t>
            </a:r>
            <a:r>
              <a:rPr lang="en-GB" sz="800" dirty="0"/>
              <a:t>p</a:t>
            </a:r>
            <a:endParaRPr lang="en-GB" dirty="0"/>
          </a:p>
        </p:txBody>
      </p:sp>
      <p:sp>
        <p:nvSpPr>
          <p:cNvPr id="103" name="AutoShape 30"/>
          <p:cNvSpPr>
            <a:spLocks noChangeArrowheads="1"/>
          </p:cNvSpPr>
          <p:nvPr/>
        </p:nvSpPr>
        <p:spPr bwMode="auto">
          <a:xfrm>
            <a:off x="2849277" y="4141047"/>
            <a:ext cx="814387" cy="51947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 smtClean="0"/>
              <a:t>Sustainable Development Management</a:t>
            </a:r>
            <a:endParaRPr lang="en-GB" dirty="0"/>
          </a:p>
        </p:txBody>
      </p:sp>
      <p:sp>
        <p:nvSpPr>
          <p:cNvPr id="110" name="AutoShape 30"/>
          <p:cNvSpPr>
            <a:spLocks noChangeArrowheads="1"/>
          </p:cNvSpPr>
          <p:nvPr/>
        </p:nvSpPr>
        <p:spPr bwMode="auto">
          <a:xfrm>
            <a:off x="2220684" y="2774512"/>
            <a:ext cx="680326" cy="84939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 smtClean="0"/>
              <a:t>Mental Health Liaison Service Operational Group </a:t>
            </a:r>
            <a:endParaRPr lang="en-GB" dirty="0"/>
          </a:p>
        </p:txBody>
      </p:sp>
      <p:sp>
        <p:nvSpPr>
          <p:cNvPr id="112" name="AutoShape 30"/>
          <p:cNvSpPr>
            <a:spLocks noChangeArrowheads="1"/>
          </p:cNvSpPr>
          <p:nvPr/>
        </p:nvSpPr>
        <p:spPr bwMode="auto">
          <a:xfrm>
            <a:off x="5156632" y="2567402"/>
            <a:ext cx="818595" cy="63180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n-GB" sz="800" dirty="0" smtClean="0"/>
              <a:t>Patient  Experience &amp; Patient  Safety  Steering Group</a:t>
            </a:r>
            <a:endParaRPr lang="en-GB" dirty="0"/>
          </a:p>
        </p:txBody>
      </p:sp>
      <p:sp>
        <p:nvSpPr>
          <p:cNvPr id="116" name="AutoShape 30"/>
          <p:cNvSpPr>
            <a:spLocks noChangeArrowheads="1"/>
          </p:cNvSpPr>
          <p:nvPr/>
        </p:nvSpPr>
        <p:spPr bwMode="auto">
          <a:xfrm>
            <a:off x="5194735" y="3370385"/>
            <a:ext cx="684281" cy="57345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 smtClean="0"/>
              <a:t>Infection Prevention &amp; Control Committee </a:t>
            </a:r>
            <a:endParaRPr lang="en-GB" dirty="0"/>
          </a:p>
        </p:txBody>
      </p:sp>
      <p:sp>
        <p:nvSpPr>
          <p:cNvPr id="118" name="AutoShape 30"/>
          <p:cNvSpPr>
            <a:spLocks noChangeArrowheads="1"/>
          </p:cNvSpPr>
          <p:nvPr/>
        </p:nvSpPr>
        <p:spPr bwMode="auto">
          <a:xfrm>
            <a:off x="5176046" y="4042528"/>
            <a:ext cx="830145" cy="43246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 smtClean="0"/>
              <a:t>Integrated </a:t>
            </a:r>
          </a:p>
          <a:p>
            <a:pPr algn="ctr"/>
            <a:r>
              <a:rPr lang="en-GB" sz="800" dirty="0" smtClean="0"/>
              <a:t>Safeguarding </a:t>
            </a:r>
          </a:p>
          <a:p>
            <a:pPr algn="ctr"/>
            <a:r>
              <a:rPr lang="en-GB" sz="800" dirty="0" smtClean="0"/>
              <a:t>Committee</a:t>
            </a:r>
            <a:endParaRPr lang="en-GB" dirty="0"/>
          </a:p>
        </p:txBody>
      </p:sp>
      <p:sp>
        <p:nvSpPr>
          <p:cNvPr id="124" name="AutoShape 30"/>
          <p:cNvSpPr>
            <a:spLocks noChangeArrowheads="1"/>
          </p:cNvSpPr>
          <p:nvPr/>
        </p:nvSpPr>
        <p:spPr bwMode="auto">
          <a:xfrm>
            <a:off x="5208107" y="5105526"/>
            <a:ext cx="667951" cy="39406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 smtClean="0"/>
              <a:t>Clinical Risk Group</a:t>
            </a:r>
            <a:endParaRPr lang="en-GB" dirty="0"/>
          </a:p>
        </p:txBody>
      </p:sp>
      <p:cxnSp>
        <p:nvCxnSpPr>
          <p:cNvPr id="144" name="Straight Connector 143"/>
          <p:cNvCxnSpPr/>
          <p:nvPr/>
        </p:nvCxnSpPr>
        <p:spPr>
          <a:xfrm flipH="1">
            <a:off x="376999" y="1843832"/>
            <a:ext cx="82483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1334965" y="476673"/>
            <a:ext cx="0" cy="624756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H="1" flipV="1">
            <a:off x="8954525" y="4849884"/>
            <a:ext cx="92910" cy="23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AutoShape 30"/>
          <p:cNvSpPr>
            <a:spLocks noChangeArrowheads="1"/>
          </p:cNvSpPr>
          <p:nvPr/>
        </p:nvSpPr>
        <p:spPr bwMode="auto">
          <a:xfrm>
            <a:off x="5192192" y="4549892"/>
            <a:ext cx="605712" cy="48220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 smtClean="0">
                <a:cs typeface="Arial" panose="020B0604020202020204" pitchFamily="34" charset="0"/>
              </a:rPr>
              <a:t>Paediatric Surgical       Forum </a:t>
            </a:r>
            <a:endParaRPr lang="en-GB" sz="800" dirty="0">
              <a:cs typeface="Arial" panose="020B0604020202020204" pitchFamily="34" charset="0"/>
            </a:endParaRPr>
          </a:p>
        </p:txBody>
      </p:sp>
      <p:sp>
        <p:nvSpPr>
          <p:cNvPr id="189" name="AutoShape 30"/>
          <p:cNvSpPr>
            <a:spLocks noChangeArrowheads="1"/>
          </p:cNvSpPr>
          <p:nvPr/>
        </p:nvSpPr>
        <p:spPr bwMode="auto">
          <a:xfrm>
            <a:off x="3933282" y="4056487"/>
            <a:ext cx="1016761" cy="33696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 smtClean="0">
                <a:cs typeface="Arial" panose="020B0604020202020204" pitchFamily="34" charset="0"/>
              </a:rPr>
              <a:t>EOLC Steering</a:t>
            </a:r>
          </a:p>
          <a:p>
            <a:pPr algn="ctr"/>
            <a:r>
              <a:rPr lang="en-GB" sz="800" dirty="0" smtClean="0">
                <a:cs typeface="Arial" panose="020B0604020202020204" pitchFamily="34" charset="0"/>
              </a:rPr>
              <a:t> Group</a:t>
            </a:r>
            <a:endParaRPr lang="en-GB" sz="800" dirty="0">
              <a:cs typeface="Arial" panose="020B0604020202020204" pitchFamily="34" charset="0"/>
            </a:endParaRPr>
          </a:p>
        </p:txBody>
      </p:sp>
      <p:sp>
        <p:nvSpPr>
          <p:cNvPr id="190" name="AutoShape 30"/>
          <p:cNvSpPr>
            <a:spLocks noChangeArrowheads="1"/>
          </p:cNvSpPr>
          <p:nvPr/>
        </p:nvSpPr>
        <p:spPr bwMode="auto">
          <a:xfrm>
            <a:off x="3873407" y="4868648"/>
            <a:ext cx="1075279" cy="34723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 smtClean="0">
                <a:latin typeface="+mj-lt"/>
                <a:cs typeface="Arial" panose="020B0604020202020204" pitchFamily="34" charset="0"/>
              </a:rPr>
              <a:t>Trauma Unit Governance Group</a:t>
            </a:r>
            <a:endParaRPr lang="en-GB" sz="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92" name="AutoShape 30"/>
          <p:cNvSpPr>
            <a:spLocks noChangeArrowheads="1"/>
          </p:cNvSpPr>
          <p:nvPr/>
        </p:nvSpPr>
        <p:spPr bwMode="auto">
          <a:xfrm>
            <a:off x="3853554" y="4453646"/>
            <a:ext cx="1075279" cy="34723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 smtClean="0">
                <a:latin typeface="+mj-lt"/>
                <a:cs typeface="Arial" panose="020B0604020202020204" pitchFamily="34" charset="0"/>
              </a:rPr>
              <a:t>Mortality Surveillance Group</a:t>
            </a:r>
            <a:endParaRPr lang="en-GB" sz="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93" name="AutoShape 30"/>
          <p:cNvSpPr>
            <a:spLocks noChangeArrowheads="1"/>
          </p:cNvSpPr>
          <p:nvPr/>
        </p:nvSpPr>
        <p:spPr bwMode="auto">
          <a:xfrm>
            <a:off x="3885070" y="3787268"/>
            <a:ext cx="1075279" cy="2160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 smtClean="0">
                <a:cs typeface="Arial" panose="020B0604020202020204" pitchFamily="34" charset="0"/>
              </a:rPr>
              <a:t>Hospital at Night</a:t>
            </a:r>
            <a:endParaRPr lang="en-GB" sz="800" dirty="0">
              <a:cs typeface="Arial" panose="020B0604020202020204" pitchFamily="34" charset="0"/>
            </a:endParaRPr>
          </a:p>
        </p:txBody>
      </p:sp>
      <p:sp>
        <p:nvSpPr>
          <p:cNvPr id="194" name="AutoShape 30"/>
          <p:cNvSpPr>
            <a:spLocks noChangeArrowheads="1"/>
          </p:cNvSpPr>
          <p:nvPr/>
        </p:nvSpPr>
        <p:spPr bwMode="auto">
          <a:xfrm>
            <a:off x="4053707" y="3377462"/>
            <a:ext cx="894979" cy="34723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 smtClean="0">
                <a:cs typeface="Arial" panose="020B0604020202020204" pitchFamily="34" charset="0"/>
              </a:rPr>
              <a:t>Organ Donation Committee</a:t>
            </a:r>
            <a:endParaRPr lang="en-GB" sz="800" dirty="0">
              <a:cs typeface="Arial" panose="020B0604020202020204" pitchFamily="34" charset="0"/>
            </a:endParaRPr>
          </a:p>
        </p:txBody>
      </p:sp>
      <p:sp>
        <p:nvSpPr>
          <p:cNvPr id="196" name="AutoShape 30"/>
          <p:cNvSpPr>
            <a:spLocks noChangeArrowheads="1"/>
          </p:cNvSpPr>
          <p:nvPr/>
        </p:nvSpPr>
        <p:spPr bwMode="auto">
          <a:xfrm>
            <a:off x="3982688" y="2983829"/>
            <a:ext cx="958381" cy="34723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 smtClean="0">
                <a:latin typeface="+mj-lt"/>
                <a:cs typeface="Arial" panose="020B0604020202020204" pitchFamily="34" charset="0"/>
              </a:rPr>
              <a:t>Healthcare Science Forum </a:t>
            </a:r>
            <a:endParaRPr lang="en-GB" sz="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1" name="AutoShape 30"/>
          <p:cNvSpPr>
            <a:spLocks noChangeArrowheads="1"/>
          </p:cNvSpPr>
          <p:nvPr/>
        </p:nvSpPr>
        <p:spPr bwMode="auto">
          <a:xfrm>
            <a:off x="171286" y="2628208"/>
            <a:ext cx="814387" cy="440753"/>
          </a:xfrm>
          <a:prstGeom prst="roundRect">
            <a:avLst>
              <a:gd name="adj" fmla="val 16667"/>
            </a:avLst>
          </a:prstGeom>
          <a:noFill/>
          <a:ln w="3175" algn="in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/>
              <a:t>Medical      Devices      Committee </a:t>
            </a:r>
          </a:p>
          <a:p>
            <a:r>
              <a:rPr lang="en-GB" dirty="0"/>
              <a:t> 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1026861" y="3294412"/>
            <a:ext cx="1395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1021891" y="3771141"/>
            <a:ext cx="1395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>
            <a:off x="1028208" y="4182291"/>
            <a:ext cx="1395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1015855" y="4613327"/>
            <a:ext cx="1395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>
            <a:off x="5089844" y="2501285"/>
            <a:ext cx="0" cy="28487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AutoShape 23"/>
          <p:cNvSpPr>
            <a:spLocks noChangeArrowheads="1"/>
          </p:cNvSpPr>
          <p:nvPr/>
        </p:nvSpPr>
        <p:spPr bwMode="auto">
          <a:xfrm>
            <a:off x="6006190" y="1966771"/>
            <a:ext cx="816523" cy="600631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rPr>
              <a:t>Drugs &amp; Therapeutics Comm</a:t>
            </a:r>
            <a:r>
              <a:rPr lang="en-US" altLang="en-US" sz="900" b="1" dirty="0" smtClean="0">
                <a:solidFill>
                  <a:schemeClr val="bg1"/>
                </a:solidFill>
                <a:cs typeface="Arial" pitchFamily="34" charset="0"/>
              </a:rPr>
              <a:t>ittee</a:t>
            </a:r>
            <a:endParaRPr kumimoji="0" lang="en-US" altLang="en-US" sz="9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cxnSp>
        <p:nvCxnSpPr>
          <p:cNvPr id="224" name="Straight Connector 223"/>
          <p:cNvCxnSpPr/>
          <p:nvPr/>
        </p:nvCxnSpPr>
        <p:spPr>
          <a:xfrm>
            <a:off x="6115336" y="2584613"/>
            <a:ext cx="0" cy="18379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AutoShape 21"/>
          <p:cNvSpPr>
            <a:spLocks noChangeArrowheads="1"/>
          </p:cNvSpPr>
          <p:nvPr/>
        </p:nvSpPr>
        <p:spPr bwMode="auto">
          <a:xfrm>
            <a:off x="6860779" y="1966797"/>
            <a:ext cx="757039" cy="533221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rPr>
              <a:t>Exec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b="1" dirty="0" smtClean="0">
                <a:solidFill>
                  <a:schemeClr val="bg1"/>
                </a:solidFill>
                <a:cs typeface="Arial" pitchFamily="34" charset="0"/>
              </a:rPr>
              <a:t>Performance Reviews </a:t>
            </a:r>
            <a:endParaRPr kumimoji="0" lang="en-US" altLang="en-US" sz="9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sp>
        <p:nvSpPr>
          <p:cNvPr id="240" name="AutoShape 30"/>
          <p:cNvSpPr>
            <a:spLocks noChangeArrowheads="1"/>
          </p:cNvSpPr>
          <p:nvPr/>
        </p:nvSpPr>
        <p:spPr bwMode="auto">
          <a:xfrm>
            <a:off x="6210254" y="3073387"/>
            <a:ext cx="816522" cy="46365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 smtClean="0">
                <a:latin typeface="+mj-lt"/>
                <a:cs typeface="Arial" panose="020B0604020202020204" pitchFamily="34" charset="0"/>
              </a:rPr>
              <a:t>Access to Medication Panel</a:t>
            </a:r>
            <a:endParaRPr lang="en-GB" sz="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41" name="AutoShape 30"/>
          <p:cNvSpPr>
            <a:spLocks noChangeArrowheads="1"/>
          </p:cNvSpPr>
          <p:nvPr/>
        </p:nvSpPr>
        <p:spPr bwMode="auto">
          <a:xfrm>
            <a:off x="6222744" y="3593683"/>
            <a:ext cx="779250" cy="45027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 smtClean="0">
                <a:cs typeface="Arial" panose="020B0604020202020204" pitchFamily="34" charset="0"/>
              </a:rPr>
              <a:t>PGD Ratification Group</a:t>
            </a:r>
            <a:endParaRPr lang="en-GB" sz="800" dirty="0">
              <a:cs typeface="Arial" panose="020B0604020202020204" pitchFamily="34" charset="0"/>
            </a:endParaRPr>
          </a:p>
        </p:txBody>
      </p:sp>
      <p:sp>
        <p:nvSpPr>
          <p:cNvPr id="242" name="AutoShape 30"/>
          <p:cNvSpPr>
            <a:spLocks noChangeArrowheads="1"/>
          </p:cNvSpPr>
          <p:nvPr/>
        </p:nvSpPr>
        <p:spPr bwMode="auto">
          <a:xfrm>
            <a:off x="6210254" y="4113121"/>
            <a:ext cx="860961" cy="48288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 smtClean="0">
                <a:latin typeface="+mj-lt"/>
                <a:cs typeface="Arial" panose="020B0604020202020204" pitchFamily="34" charset="0"/>
              </a:rPr>
              <a:t>IV Immunoglobulin Panel </a:t>
            </a:r>
            <a:endParaRPr lang="en-GB" sz="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43" name="AutoShape 30"/>
          <p:cNvSpPr>
            <a:spLocks noChangeArrowheads="1"/>
          </p:cNvSpPr>
          <p:nvPr/>
        </p:nvSpPr>
        <p:spPr bwMode="auto">
          <a:xfrm>
            <a:off x="6222744" y="2663664"/>
            <a:ext cx="848471" cy="3201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dirty="0">
                <a:cs typeface="Arial" panose="020B0604020202020204" pitchFamily="34" charset="0"/>
              </a:rPr>
              <a:t>Antibiotic Reference Group</a:t>
            </a:r>
          </a:p>
        </p:txBody>
      </p:sp>
    </p:spTree>
    <p:extLst>
      <p:ext uri="{BB962C8B-B14F-4D97-AF65-F5344CB8AC3E}">
        <p14:creationId xmlns:p14="http://schemas.microsoft.com/office/powerpoint/2010/main" val="161873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Straight Connector 90"/>
          <p:cNvCxnSpPr/>
          <p:nvPr/>
        </p:nvCxnSpPr>
        <p:spPr>
          <a:xfrm flipH="1">
            <a:off x="6299098" y="5969106"/>
            <a:ext cx="1" cy="48423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512020" y="2035911"/>
            <a:ext cx="0" cy="1524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499993" y="1359449"/>
            <a:ext cx="0" cy="30497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489507" y="819768"/>
            <a:ext cx="0" cy="30497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9199" y="161009"/>
            <a:ext cx="4773216" cy="360040"/>
          </a:xfrm>
        </p:spPr>
        <p:txBody>
          <a:bodyPr>
            <a:normAutofit/>
          </a:bodyPr>
          <a:lstStyle/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Quality Governance Structure 2020 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11"/>
          <p:cNvSpPr>
            <a:spLocks noChangeArrowheads="1"/>
          </p:cNvSpPr>
          <p:nvPr/>
        </p:nvSpPr>
        <p:spPr bwMode="auto">
          <a:xfrm>
            <a:off x="3641215" y="980728"/>
            <a:ext cx="1656184" cy="432048"/>
          </a:xfrm>
          <a:prstGeom prst="roundRect">
            <a:avLst>
              <a:gd name="adj" fmla="val 16667"/>
            </a:avLst>
          </a:prstGeom>
          <a:solidFill>
            <a:srgbClr val="00CC66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Clinical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Governance Committee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3836164" y="1609943"/>
            <a:ext cx="1296144" cy="469454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Trust Management Committee</a:t>
            </a:r>
            <a:r>
              <a:rPr kumimoji="0" lang="en-GB" altLang="en-US" sz="1000" b="1" i="0" u="none" strike="noStrike" cap="none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26"/>
          <p:cNvSpPr>
            <a:spLocks noChangeArrowheads="1"/>
          </p:cNvSpPr>
          <p:nvPr/>
        </p:nvSpPr>
        <p:spPr bwMode="auto">
          <a:xfrm>
            <a:off x="3763048" y="2322702"/>
            <a:ext cx="1578857" cy="377173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Clinical Management</a:t>
            </a:r>
            <a:r>
              <a:rPr kumimoji="0" lang="en-GB" altLang="en-US" sz="1000" b="1" i="0" u="none" strike="noStrike" cap="none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Board 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26"/>
          <p:cNvSpPr>
            <a:spLocks noChangeArrowheads="1"/>
          </p:cNvSpPr>
          <p:nvPr/>
        </p:nvSpPr>
        <p:spPr bwMode="auto">
          <a:xfrm>
            <a:off x="5922150" y="2330622"/>
            <a:ext cx="1242138" cy="394312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Cancer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Board </a:t>
            </a:r>
          </a:p>
        </p:txBody>
      </p:sp>
      <p:sp>
        <p:nvSpPr>
          <p:cNvPr id="10" name="AutoShape 26"/>
          <p:cNvSpPr>
            <a:spLocks noChangeArrowheads="1"/>
          </p:cNvSpPr>
          <p:nvPr/>
        </p:nvSpPr>
        <p:spPr bwMode="auto">
          <a:xfrm>
            <a:off x="2051720" y="2322702"/>
            <a:ext cx="1044116" cy="602241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Drugs and Therapeutics Committee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296349"/>
              </p:ext>
            </p:extLst>
          </p:nvPr>
        </p:nvGraphicFramePr>
        <p:xfrm>
          <a:off x="7524328" y="310706"/>
          <a:ext cx="1501512" cy="1628076"/>
        </p:xfrm>
        <a:graphic>
          <a:graphicData uri="http://schemas.openxmlformats.org/drawingml/2006/table">
            <a:tbl>
              <a:tblPr/>
              <a:tblGrid>
                <a:gridCol w="1501512"/>
              </a:tblGrid>
              <a:tr h="30558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800" b="1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Authority, Accountability and          Control of the Trust</a:t>
                      </a:r>
                      <a:endParaRPr lang="en-GB" sz="8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99FF"/>
                    </a:solidFill>
                  </a:tcPr>
                </a:tc>
              </a:tr>
              <a:tr h="19886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800" b="1" kern="1400">
                          <a:solidFill>
                            <a:srgbClr val="EEECE1"/>
                          </a:solidFill>
                          <a:effectLst/>
                          <a:latin typeface="Calibri"/>
                        </a:rPr>
                        <a:t>Operational Delivery</a:t>
                      </a:r>
                      <a:endParaRPr lang="en-GB" sz="8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1983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800" b="1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Operational Delivery Sub Groups</a:t>
                      </a:r>
                      <a:endParaRPr lang="en-GB" sz="8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800" b="1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Assurance—Board Committee</a:t>
                      </a:r>
                      <a:endParaRPr lang="en-GB" sz="8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8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Assurance—Temporary Meeting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</a:tr>
              <a:tr h="19886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8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Advisory/ Consultative 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9886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8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 - New Group/Committee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4839957" y="3040075"/>
            <a:ext cx="1098378" cy="89297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  Experience &amp; Patient Safety  Steering Group*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30"/>
          <p:cNvSpPr>
            <a:spLocks noChangeArrowheads="1"/>
          </p:cNvSpPr>
          <p:nvPr/>
        </p:nvSpPr>
        <p:spPr bwMode="auto">
          <a:xfrm>
            <a:off x="3131637" y="3088691"/>
            <a:ext cx="1143881" cy="52619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Integrated Safeguarding Committee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utoShape 30"/>
          <p:cNvSpPr>
            <a:spLocks noChangeArrowheads="1"/>
          </p:cNvSpPr>
          <p:nvPr/>
        </p:nvSpPr>
        <p:spPr bwMode="auto">
          <a:xfrm>
            <a:off x="5146776" y="4352599"/>
            <a:ext cx="1004805" cy="4431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Clinical Risk Group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AutoShape 30"/>
          <p:cNvSpPr>
            <a:spLocks noChangeArrowheads="1"/>
          </p:cNvSpPr>
          <p:nvPr/>
        </p:nvSpPr>
        <p:spPr bwMode="auto">
          <a:xfrm>
            <a:off x="2596932" y="4324976"/>
            <a:ext cx="1143881" cy="58320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Infection Prevention &amp; Control 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3736195" y="511871"/>
            <a:ext cx="1419225" cy="307897"/>
          </a:xfrm>
          <a:prstGeom prst="roundRect">
            <a:avLst>
              <a:gd name="adj" fmla="val 16667"/>
            </a:avLst>
          </a:prstGeom>
          <a:solidFill>
            <a:srgbClr val="0099FF"/>
          </a:solidFill>
          <a:ln w="2857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Trust Board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2483768" y="2188399"/>
            <a:ext cx="396044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483768" y="2188399"/>
            <a:ext cx="0" cy="15258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512020" y="2179822"/>
            <a:ext cx="0" cy="1524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443303" y="2196729"/>
            <a:ext cx="0" cy="1524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987824" y="4903853"/>
            <a:ext cx="5065" cy="99956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420949" y="5175433"/>
            <a:ext cx="5668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444781" y="5584225"/>
            <a:ext cx="5668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426014" y="5903422"/>
            <a:ext cx="5668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30"/>
          <p:cNvSpPr>
            <a:spLocks noChangeArrowheads="1"/>
          </p:cNvSpPr>
          <p:nvPr/>
        </p:nvSpPr>
        <p:spPr bwMode="auto">
          <a:xfrm>
            <a:off x="1255801" y="5025207"/>
            <a:ext cx="1482368" cy="34269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Decontamination Steering Group 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AutoShape 30"/>
          <p:cNvSpPr>
            <a:spLocks noChangeArrowheads="1"/>
          </p:cNvSpPr>
          <p:nvPr/>
        </p:nvSpPr>
        <p:spPr bwMode="auto">
          <a:xfrm>
            <a:off x="1255801" y="5443584"/>
            <a:ext cx="1482368" cy="23615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IPC Working Group 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AutoShape 30"/>
          <p:cNvSpPr>
            <a:spLocks noChangeArrowheads="1"/>
          </p:cNvSpPr>
          <p:nvPr/>
        </p:nvSpPr>
        <p:spPr bwMode="auto">
          <a:xfrm>
            <a:off x="1255801" y="5761843"/>
            <a:ext cx="1482368" cy="2160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Water Safety Group 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4067944" y="3604467"/>
            <a:ext cx="1" cy="26589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3777730" y="3870365"/>
            <a:ext cx="290215" cy="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utoShape 30"/>
          <p:cNvSpPr>
            <a:spLocks noChangeArrowheads="1"/>
          </p:cNvSpPr>
          <p:nvPr/>
        </p:nvSpPr>
        <p:spPr bwMode="auto">
          <a:xfrm>
            <a:off x="2615132" y="3693890"/>
            <a:ext cx="1237640" cy="51723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Integrated Safeguarding Operational Group  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5877333" y="5003081"/>
            <a:ext cx="5668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868144" y="5283445"/>
            <a:ext cx="5668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876428" y="5586516"/>
            <a:ext cx="5668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AutoShape 30"/>
          <p:cNvSpPr>
            <a:spLocks noChangeArrowheads="1"/>
          </p:cNvSpPr>
          <p:nvPr/>
        </p:nvSpPr>
        <p:spPr bwMode="auto">
          <a:xfrm>
            <a:off x="6138195" y="4889069"/>
            <a:ext cx="1482368" cy="2160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Medical Gases Committee 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AutoShape 30"/>
          <p:cNvSpPr>
            <a:spLocks noChangeArrowheads="1"/>
          </p:cNvSpPr>
          <p:nvPr/>
        </p:nvSpPr>
        <p:spPr bwMode="auto">
          <a:xfrm>
            <a:off x="6140809" y="5463714"/>
            <a:ext cx="1482368" cy="2160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Falls Group  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AutoShape 30"/>
          <p:cNvSpPr>
            <a:spLocks noChangeArrowheads="1"/>
          </p:cNvSpPr>
          <p:nvPr/>
        </p:nvSpPr>
        <p:spPr bwMode="auto">
          <a:xfrm>
            <a:off x="6138195" y="5175433"/>
            <a:ext cx="1482368" cy="2160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Medicines Safety Group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>
            <a:off x="5868144" y="5881374"/>
            <a:ext cx="566874" cy="44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AutoShape 30"/>
          <p:cNvSpPr>
            <a:spLocks noChangeArrowheads="1"/>
          </p:cNvSpPr>
          <p:nvPr/>
        </p:nvSpPr>
        <p:spPr bwMode="auto">
          <a:xfrm>
            <a:off x="6153399" y="5753082"/>
            <a:ext cx="1482368" cy="2160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Maternity Risk Group 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>
            <a:off x="6322661" y="2924943"/>
            <a:ext cx="10094" cy="168978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6303641" y="6445103"/>
            <a:ext cx="290215" cy="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6299100" y="6205883"/>
            <a:ext cx="290215" cy="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AutoShape 30"/>
          <p:cNvSpPr>
            <a:spLocks noChangeArrowheads="1"/>
          </p:cNvSpPr>
          <p:nvPr/>
        </p:nvSpPr>
        <p:spPr bwMode="auto">
          <a:xfrm>
            <a:off x="6543219" y="6093296"/>
            <a:ext cx="1482368" cy="2160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Peri-natal meeting  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AutoShape 30"/>
          <p:cNvSpPr>
            <a:spLocks noChangeArrowheads="1"/>
          </p:cNvSpPr>
          <p:nvPr/>
        </p:nvSpPr>
        <p:spPr bwMode="auto">
          <a:xfrm>
            <a:off x="6543219" y="6337093"/>
            <a:ext cx="1721946" cy="2160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Maternity Governance Forum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>
            <a:off x="5868144" y="4797152"/>
            <a:ext cx="0" cy="108485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2483768" y="2924942"/>
            <a:ext cx="0" cy="108485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1926757" y="3163423"/>
            <a:ext cx="5668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1926757" y="3456941"/>
            <a:ext cx="5668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1916892" y="3737416"/>
            <a:ext cx="5668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1916893" y="4008770"/>
            <a:ext cx="5668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AutoShape 30"/>
          <p:cNvSpPr>
            <a:spLocks noChangeArrowheads="1"/>
          </p:cNvSpPr>
          <p:nvPr/>
        </p:nvSpPr>
        <p:spPr bwMode="auto">
          <a:xfrm>
            <a:off x="683568" y="3055411"/>
            <a:ext cx="1482368" cy="2160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Antibiotic Reference Group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AutoShape 30"/>
          <p:cNvSpPr>
            <a:spLocks noChangeArrowheads="1"/>
          </p:cNvSpPr>
          <p:nvPr/>
        </p:nvSpPr>
        <p:spPr bwMode="auto">
          <a:xfrm>
            <a:off x="683568" y="3348929"/>
            <a:ext cx="1482368" cy="2160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Access to Medication Panel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AutoShape 30"/>
          <p:cNvSpPr>
            <a:spLocks noChangeArrowheads="1"/>
          </p:cNvSpPr>
          <p:nvPr/>
        </p:nvSpPr>
        <p:spPr bwMode="auto">
          <a:xfrm>
            <a:off x="683568" y="3629404"/>
            <a:ext cx="1482368" cy="2160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PGD Ratification Group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AutoShape 30"/>
          <p:cNvSpPr>
            <a:spLocks noChangeArrowheads="1"/>
          </p:cNvSpPr>
          <p:nvPr/>
        </p:nvSpPr>
        <p:spPr bwMode="auto">
          <a:xfrm>
            <a:off x="683568" y="3933055"/>
            <a:ext cx="1482368" cy="2160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 Immunoglobulin Panel 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3" name="Straight Connector 122"/>
          <p:cNvCxnSpPr/>
          <p:nvPr/>
        </p:nvCxnSpPr>
        <p:spPr>
          <a:xfrm>
            <a:off x="5938335" y="3362539"/>
            <a:ext cx="40494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4263251" y="3359943"/>
            <a:ext cx="596781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6343283" y="3363506"/>
            <a:ext cx="5668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6331677" y="3598155"/>
            <a:ext cx="5668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6331676" y="3870367"/>
            <a:ext cx="5668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6332755" y="4106350"/>
            <a:ext cx="5668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6322662" y="3163423"/>
            <a:ext cx="5668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6332755" y="4321921"/>
            <a:ext cx="5668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6331675" y="4614729"/>
            <a:ext cx="5668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AutoShape 30"/>
          <p:cNvSpPr>
            <a:spLocks noChangeArrowheads="1"/>
          </p:cNvSpPr>
          <p:nvPr/>
        </p:nvSpPr>
        <p:spPr bwMode="auto">
          <a:xfrm>
            <a:off x="6606099" y="3031565"/>
            <a:ext cx="1482368" cy="2160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Resuscitation Committee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AutoShape 30"/>
          <p:cNvSpPr>
            <a:spLocks noChangeArrowheads="1"/>
          </p:cNvSpPr>
          <p:nvPr/>
        </p:nvSpPr>
        <p:spPr bwMode="auto">
          <a:xfrm>
            <a:off x="6606099" y="3271435"/>
            <a:ext cx="1872208" cy="2160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Hospital Transfusion Committee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AutoShape 30"/>
          <p:cNvSpPr>
            <a:spLocks noChangeArrowheads="1"/>
          </p:cNvSpPr>
          <p:nvPr/>
        </p:nvSpPr>
        <p:spPr bwMode="auto">
          <a:xfrm>
            <a:off x="6594804" y="3503994"/>
            <a:ext cx="1482368" cy="2160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Dementia Steering Group 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AutoShape 30"/>
          <p:cNvSpPr>
            <a:spLocks noChangeArrowheads="1"/>
          </p:cNvSpPr>
          <p:nvPr/>
        </p:nvSpPr>
        <p:spPr bwMode="auto">
          <a:xfrm>
            <a:off x="6594804" y="3752418"/>
            <a:ext cx="1872951" cy="2160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Food and Nutrition Steering Group 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AutoShape 30"/>
          <p:cNvSpPr>
            <a:spLocks noChangeArrowheads="1"/>
          </p:cNvSpPr>
          <p:nvPr/>
        </p:nvSpPr>
        <p:spPr bwMode="auto">
          <a:xfrm>
            <a:off x="6594804" y="3995098"/>
            <a:ext cx="2441692" cy="2160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Children &amp;Young People’s Quality Safety Board 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AutoShape 30"/>
          <p:cNvSpPr>
            <a:spLocks noChangeArrowheads="1"/>
          </p:cNvSpPr>
          <p:nvPr/>
        </p:nvSpPr>
        <p:spPr bwMode="auto">
          <a:xfrm>
            <a:off x="6593856" y="4245951"/>
            <a:ext cx="1482368" cy="2160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Matron’s Monitoring Group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AutoShape 30"/>
          <p:cNvSpPr>
            <a:spLocks noChangeArrowheads="1"/>
          </p:cNvSpPr>
          <p:nvPr/>
        </p:nvSpPr>
        <p:spPr bwMode="auto">
          <a:xfrm>
            <a:off x="6580370" y="4502849"/>
            <a:ext cx="1482368" cy="2160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Maternity Safety Group 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0" name="Straight Connector 159"/>
          <p:cNvCxnSpPr/>
          <p:nvPr/>
        </p:nvCxnSpPr>
        <p:spPr>
          <a:xfrm>
            <a:off x="6318795" y="2935930"/>
            <a:ext cx="5668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AutoShape 30"/>
          <p:cNvSpPr>
            <a:spLocks noChangeArrowheads="1"/>
          </p:cNvSpPr>
          <p:nvPr/>
        </p:nvSpPr>
        <p:spPr bwMode="auto">
          <a:xfrm>
            <a:off x="6606099" y="2781420"/>
            <a:ext cx="1861656" cy="216024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9525" algn="in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 COVID Clinical Reference Group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7" name="Straight Connector 166"/>
          <p:cNvCxnSpPr/>
          <p:nvPr/>
        </p:nvCxnSpPr>
        <p:spPr>
          <a:xfrm flipH="1">
            <a:off x="4512022" y="2699875"/>
            <a:ext cx="1" cy="374523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4229595" y="5213773"/>
            <a:ext cx="5668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4216555" y="5554574"/>
            <a:ext cx="5668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4263250" y="5969106"/>
            <a:ext cx="5668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>
            <a:endCxn id="15" idx="1"/>
          </p:cNvCxnSpPr>
          <p:nvPr/>
        </p:nvCxnSpPr>
        <p:spPr>
          <a:xfrm>
            <a:off x="3734832" y="4574193"/>
            <a:ext cx="1411944" cy="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AutoShape 30"/>
          <p:cNvSpPr>
            <a:spLocks noChangeArrowheads="1"/>
          </p:cNvSpPr>
          <p:nvPr/>
        </p:nvSpPr>
        <p:spPr bwMode="auto">
          <a:xfrm>
            <a:off x="3315132" y="5020666"/>
            <a:ext cx="1075279" cy="34723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Paediatric Surgical Forum 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AutoShape 30"/>
          <p:cNvSpPr>
            <a:spLocks noChangeArrowheads="1"/>
          </p:cNvSpPr>
          <p:nvPr/>
        </p:nvSpPr>
        <p:spPr bwMode="auto">
          <a:xfrm>
            <a:off x="4626033" y="5022936"/>
            <a:ext cx="1075279" cy="34723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EOLC Steering Group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AutoShape 30"/>
          <p:cNvSpPr>
            <a:spLocks noChangeArrowheads="1"/>
          </p:cNvSpPr>
          <p:nvPr/>
        </p:nvSpPr>
        <p:spPr bwMode="auto">
          <a:xfrm>
            <a:off x="3315132" y="5416878"/>
            <a:ext cx="1075279" cy="34723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Trauma Unit Governance Group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AutoShape 30"/>
          <p:cNvSpPr>
            <a:spLocks noChangeArrowheads="1"/>
          </p:cNvSpPr>
          <p:nvPr/>
        </p:nvSpPr>
        <p:spPr bwMode="auto">
          <a:xfrm>
            <a:off x="4617780" y="5423426"/>
            <a:ext cx="1075279" cy="34723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Mortality Surveillance Group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AutoShape 30"/>
          <p:cNvSpPr>
            <a:spLocks noChangeArrowheads="1"/>
          </p:cNvSpPr>
          <p:nvPr/>
        </p:nvSpPr>
        <p:spPr bwMode="auto">
          <a:xfrm>
            <a:off x="3309220" y="5804250"/>
            <a:ext cx="1075279" cy="34723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Organ Donation Committee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AutoShape 30"/>
          <p:cNvSpPr>
            <a:spLocks noChangeArrowheads="1"/>
          </p:cNvSpPr>
          <p:nvPr/>
        </p:nvSpPr>
        <p:spPr bwMode="auto">
          <a:xfrm>
            <a:off x="4626032" y="5834976"/>
            <a:ext cx="1075279" cy="31650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Hospital at Night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7" name="Straight Connector 186"/>
          <p:cNvCxnSpPr/>
          <p:nvPr/>
        </p:nvCxnSpPr>
        <p:spPr>
          <a:xfrm>
            <a:off x="4513032" y="6445105"/>
            <a:ext cx="340619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AutoShape 30"/>
          <p:cNvSpPr>
            <a:spLocks noChangeArrowheads="1"/>
          </p:cNvSpPr>
          <p:nvPr/>
        </p:nvSpPr>
        <p:spPr bwMode="auto">
          <a:xfrm>
            <a:off x="4637340" y="6205885"/>
            <a:ext cx="1075279" cy="34723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in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Healthcare Science Forum 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998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441</Words>
  <Application>Microsoft Office PowerPoint</Application>
  <PresentationFormat>On-screen Show (4:3)</PresentationFormat>
  <Paragraphs>151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Quality Governance Structure 2020 </vt:lpstr>
    </vt:vector>
  </TitlesOfParts>
  <Company>Salisbury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aau</dc:creator>
  <cp:lastModifiedBy>aau</cp:lastModifiedBy>
  <cp:revision>37</cp:revision>
  <dcterms:created xsi:type="dcterms:W3CDTF">2020-07-14T12:41:50Z</dcterms:created>
  <dcterms:modified xsi:type="dcterms:W3CDTF">2020-09-07T14:53:51Z</dcterms:modified>
</cp:coreProperties>
</file>