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56" r:id="rId4"/>
    <p:sldMasterId id="2147483661" r:id="rId5"/>
  </p:sldMasterIdLst>
  <p:notesMasterIdLst>
    <p:notesMasterId r:id="rId7"/>
  </p:notesMasterIdLst>
  <p:handoutMasterIdLst>
    <p:handoutMasterId r:id="rId8"/>
  </p:handoutMasterIdLst>
  <p:sldIdLst>
    <p:sldId id="400" r:id="rId6"/>
  </p:sldIdLst>
  <p:sldSz cx="9906000" cy="6858000" type="A4"/>
  <p:notesSz cx="6797675" cy="9926638"/>
  <p:custDataLst>
    <p:tags r:id="rId9"/>
  </p:custDataLst>
  <p:defaultTextStyle>
    <a:defPPr>
      <a:defRPr lang="en-GB"/>
    </a:defPPr>
    <a:lvl1pPr algn="ctr" rtl="0" fontAlgn="base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57200" algn="ctr" rtl="0" fontAlgn="base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914400" algn="ctr" rtl="0" fontAlgn="base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371600" algn="ctr" rtl="0" fontAlgn="base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828800" algn="ctr" rtl="0" fontAlgn="base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597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9E00"/>
    <a:srgbClr val="0070C0"/>
    <a:srgbClr val="4D4D4D"/>
    <a:srgbClr val="5D8BA7"/>
    <a:srgbClr val="FFFFCC"/>
    <a:srgbClr val="FFD54F"/>
    <a:srgbClr val="FFDDDD"/>
    <a:srgbClr val="345782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93896" autoAdjust="0"/>
  </p:normalViewPr>
  <p:slideViewPr>
    <p:cSldViewPr snapToGrid="0" showGuides="1">
      <p:cViewPr>
        <p:scale>
          <a:sx n="80" d="100"/>
          <a:sy n="80" d="100"/>
        </p:scale>
        <p:origin x="-852" y="-96"/>
      </p:cViewPr>
      <p:guideLst>
        <p:guide orient="horz" pos="2160"/>
        <p:guide pos="597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45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0" tIns="45945" rIns="91890" bIns="45945" numCol="1" anchor="t" anchorCtr="0" compatLnSpc="1">
            <a:prstTxWarp prst="textNoShape">
              <a:avLst/>
            </a:prstTxWarp>
          </a:bodyPr>
          <a:lstStyle>
            <a:lvl1pPr algn="l" defTabSz="919699">
              <a:spcBef>
                <a:spcPct val="0"/>
              </a:spcBef>
              <a:defRPr sz="1200" b="1"/>
            </a:lvl1pPr>
          </a:lstStyle>
          <a:p>
            <a:endParaRPr lang="en-GB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30" y="0"/>
            <a:ext cx="2946145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0" tIns="45945" rIns="91890" bIns="45945" numCol="1" anchor="t" anchorCtr="0" compatLnSpc="1">
            <a:prstTxWarp prst="textNoShape">
              <a:avLst/>
            </a:prstTxWarp>
          </a:bodyPr>
          <a:lstStyle>
            <a:lvl1pPr algn="r" defTabSz="919699">
              <a:spcBef>
                <a:spcPct val="0"/>
              </a:spcBef>
              <a:defRPr sz="1200" b="1"/>
            </a:lvl1pPr>
          </a:lstStyle>
          <a:p>
            <a:endParaRPr lang="en-GB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306"/>
            <a:ext cx="2946145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0" tIns="45945" rIns="91890" bIns="45945" numCol="1" anchor="b" anchorCtr="0" compatLnSpc="1">
            <a:prstTxWarp prst="textNoShape">
              <a:avLst/>
            </a:prstTxWarp>
          </a:bodyPr>
          <a:lstStyle>
            <a:lvl1pPr algn="l" defTabSz="919699">
              <a:spcBef>
                <a:spcPct val="0"/>
              </a:spcBef>
              <a:defRPr sz="1200" b="1"/>
            </a:lvl1pPr>
          </a:lstStyle>
          <a:p>
            <a:endParaRPr lang="en-GB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30" y="9430306"/>
            <a:ext cx="2946145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0" tIns="45945" rIns="91890" bIns="45945" numCol="1" anchor="b" anchorCtr="0" compatLnSpc="1">
            <a:prstTxWarp prst="textNoShape">
              <a:avLst/>
            </a:prstTxWarp>
          </a:bodyPr>
          <a:lstStyle>
            <a:lvl1pPr algn="r" defTabSz="919699">
              <a:spcBef>
                <a:spcPct val="0"/>
              </a:spcBef>
              <a:defRPr sz="1200" b="1"/>
            </a:lvl1pPr>
          </a:lstStyle>
          <a:p>
            <a:fld id="{13A2AEDD-AD55-49C8-838F-E55756FFD25D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8479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65581" cy="488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89" tIns="45194" rIns="90389" bIns="45194" numCol="1" anchor="t" anchorCtr="0" compatLnSpc="1">
            <a:prstTxWarp prst="textNoShape">
              <a:avLst/>
            </a:prstTxWarp>
          </a:bodyPr>
          <a:lstStyle>
            <a:lvl1pPr algn="l" defTabSz="903677">
              <a:spcBef>
                <a:spcPct val="0"/>
              </a:spcBef>
              <a:defRPr sz="1200" b="1"/>
            </a:lvl1pPr>
          </a:lstStyle>
          <a:p>
            <a:endParaRPr lang="en-GB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389" y="1"/>
            <a:ext cx="2965580" cy="488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89" tIns="45194" rIns="90389" bIns="45194" numCol="1" anchor="t" anchorCtr="0" compatLnSpc="1">
            <a:prstTxWarp prst="textNoShape">
              <a:avLst/>
            </a:prstTxWarp>
          </a:bodyPr>
          <a:lstStyle>
            <a:lvl1pPr algn="r" defTabSz="903677">
              <a:spcBef>
                <a:spcPct val="0"/>
              </a:spcBef>
              <a:defRPr sz="1200" b="1"/>
            </a:lvl1pPr>
          </a:lstStyle>
          <a:p>
            <a:endParaRPr lang="en-GB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8338" y="733425"/>
            <a:ext cx="5414962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0808" y="4726290"/>
            <a:ext cx="4967470" cy="4481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89" tIns="45194" rIns="90389" bIns="451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50987"/>
            <a:ext cx="2965581" cy="489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89" tIns="45194" rIns="90389" bIns="45194" numCol="1" anchor="b" anchorCtr="0" compatLnSpc="1">
            <a:prstTxWarp prst="textNoShape">
              <a:avLst/>
            </a:prstTxWarp>
          </a:bodyPr>
          <a:lstStyle>
            <a:lvl1pPr algn="l" defTabSz="903677">
              <a:spcBef>
                <a:spcPct val="0"/>
              </a:spcBef>
              <a:defRPr sz="1200" b="1"/>
            </a:lvl1pPr>
          </a:lstStyle>
          <a:p>
            <a:endParaRPr lang="en-GB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389" y="9450987"/>
            <a:ext cx="2965580" cy="489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89" tIns="45194" rIns="90389" bIns="45194" numCol="1" anchor="b" anchorCtr="0" compatLnSpc="1">
            <a:prstTxWarp prst="textNoShape">
              <a:avLst/>
            </a:prstTxWarp>
          </a:bodyPr>
          <a:lstStyle>
            <a:lvl1pPr algn="r" defTabSz="903677">
              <a:spcBef>
                <a:spcPct val="0"/>
              </a:spcBef>
              <a:defRPr sz="1200" b="1"/>
            </a:lvl1pPr>
          </a:lstStyle>
          <a:p>
            <a:fld id="{5CA7C1A6-3F6E-4A0C-A01A-2F04D27288E6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541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hyperlink" Target="http://en.wikipedia.org/wiki/File:NHS-Logo.svg" TargetMode="External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5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8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28" name="Rectangle 15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71979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46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Rectangle 15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71979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154" descr="NHS-Logo.svg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76395" y="304647"/>
            <a:ext cx="1358130" cy="543252"/>
          </a:xfrm>
          <a:prstGeom prst="rect">
            <a:avLst/>
          </a:prstGeom>
          <a:noFill/>
        </p:spPr>
      </p:pic>
      <p:sp>
        <p:nvSpPr>
          <p:cNvPr id="9" name="Rectangle 138"/>
          <p:cNvSpPr>
            <a:spLocks noChangeArrowheads="1"/>
          </p:cNvSpPr>
          <p:nvPr userDrawn="1"/>
        </p:nvSpPr>
        <p:spPr bwMode="gray">
          <a:xfrm>
            <a:off x="0" y="5060950"/>
            <a:ext cx="9906000" cy="1800225"/>
          </a:xfrm>
          <a:prstGeom prst="rect">
            <a:avLst/>
          </a:prstGeom>
          <a:solidFill>
            <a:srgbClr val="0070C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2" name="Title 8"/>
          <p:cNvSpPr>
            <a:spLocks noGrp="1"/>
          </p:cNvSpPr>
          <p:nvPr>
            <p:ph type="title" hasCustomPrompt="1"/>
          </p:nvPr>
        </p:nvSpPr>
        <p:spPr>
          <a:xfrm>
            <a:off x="490913" y="1962150"/>
            <a:ext cx="5346832" cy="1466850"/>
          </a:xfrm>
          <a:prstGeom prst="rect">
            <a:avLst/>
          </a:prstGeom>
        </p:spPr>
        <p:txBody>
          <a:bodyPr anchor="t" anchorCtr="0"/>
          <a:lstStyle>
            <a:lvl1pPr algn="l"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90913" y="3552820"/>
            <a:ext cx="5378450" cy="631825"/>
          </a:xfrm>
        </p:spPr>
        <p:txBody>
          <a:bodyPr/>
          <a:lstStyle>
            <a:lvl1pPr>
              <a:defRPr sz="2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GB" dirty="0" smtClean="0"/>
              <a:t>Subtitle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90913" y="4292595"/>
            <a:ext cx="5378450" cy="481013"/>
          </a:xfrm>
        </p:spPr>
        <p:txBody>
          <a:bodyPr/>
          <a:lstStyle>
            <a:lvl1pPr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GB" dirty="0" smtClean="0"/>
              <a:t>Date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600236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49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508400"/>
            <a:ext cx="8996400" cy="459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457199" y="162000"/>
            <a:ext cx="9007476" cy="83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3458041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64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457200" y="162000"/>
            <a:ext cx="9020175" cy="83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Object 1" hidden="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587" cy="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28" name="Rectangle 15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71979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11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71979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38"/>
          <p:cNvSpPr>
            <a:spLocks noChangeArrowheads="1"/>
          </p:cNvSpPr>
          <p:nvPr userDrawn="1"/>
        </p:nvSpPr>
        <p:spPr bwMode="gray">
          <a:xfrm>
            <a:off x="0" y="5060950"/>
            <a:ext cx="9906000" cy="1800225"/>
          </a:xfrm>
          <a:prstGeom prst="rect">
            <a:avLst/>
          </a:prstGeom>
          <a:solidFill>
            <a:srgbClr val="0070C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2" name="Title 8"/>
          <p:cNvSpPr>
            <a:spLocks noGrp="1"/>
          </p:cNvSpPr>
          <p:nvPr>
            <p:ph type="title" hasCustomPrompt="1"/>
          </p:nvPr>
        </p:nvSpPr>
        <p:spPr>
          <a:xfrm>
            <a:off x="490913" y="1962150"/>
            <a:ext cx="5346832" cy="1466850"/>
          </a:xfrm>
          <a:prstGeom prst="rect">
            <a:avLst/>
          </a:prstGeom>
        </p:spPr>
        <p:txBody>
          <a:bodyPr anchor="t" anchorCtr="0"/>
          <a:lstStyle>
            <a:lvl1pPr algn="l"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90913" y="3552820"/>
            <a:ext cx="5378450" cy="631825"/>
          </a:xfrm>
        </p:spPr>
        <p:txBody>
          <a:bodyPr/>
          <a:lstStyle>
            <a:lvl1pPr>
              <a:defRPr sz="2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GB" dirty="0" smtClean="0"/>
              <a:t>Subtitle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90913" y="4292595"/>
            <a:ext cx="5378450" cy="481013"/>
          </a:xfrm>
        </p:spPr>
        <p:txBody>
          <a:bodyPr/>
          <a:lstStyle>
            <a:lvl1pPr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GB" dirty="0" smtClean="0"/>
              <a:t>Date</a:t>
            </a:r>
          </a:p>
        </p:txBody>
      </p:sp>
      <p:pic>
        <p:nvPicPr>
          <p:cNvPr id="8" name="Picture 3" descr="\\10.91.38.45\Everest$\Workfolder\00. Live\14082017\AG17-03802-Indraneil Basu\02. WIP\Logu\Source\Salisbury Logo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26249" y="336174"/>
            <a:ext cx="3986687" cy="8414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887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508400"/>
            <a:ext cx="8996400" cy="459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457199" y="162000"/>
            <a:ext cx="9007476" cy="83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352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35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457200" y="162000"/>
            <a:ext cx="9020175" cy="83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9324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Object 1" hidden="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587" cy="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20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59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000"/>
            <a:ext cx="8992800" cy="83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508760"/>
            <a:ext cx="8997696" cy="4590288"/>
          </a:xfrm>
        </p:spPr>
        <p:txBody>
          <a:bodyPr lIns="0" tIns="0" rIns="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60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slideLayout" Target="../slideLayouts/slideLayout7.xml"/><Relationship Id="rId7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8.xml"/><Relationship Id="rId9" Type="http://schemas.openxmlformats.org/officeDocument/2006/relationships/oleObject" Target="../embeddings/oleObject5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3922030227"/>
              </p:ext>
            </p:extLst>
          </p:nvPr>
        </p:nvGraphicFramePr>
        <p:xfrm>
          <a:off x="1721" y="1589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26" name="think-cell Slide" r:id="rId8" imgW="360" imgH="360" progId="TCLayout.ActiveDocument.1">
                  <p:embed/>
                </p:oleObj>
              </mc:Choice>
              <mc:Fallback>
                <p:oleObj name="think-cell Slide" r:id="rId8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" y="1589"/>
                        <a:ext cx="1719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08400"/>
            <a:ext cx="8996400" cy="4590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Body text</a:t>
            </a:r>
          </a:p>
          <a:p>
            <a:pPr lvl="1"/>
            <a:r>
              <a:rPr lang="en-GB" dirty="0" smtClean="0"/>
              <a:t>First level</a:t>
            </a:r>
          </a:p>
          <a:p>
            <a:pPr lvl="2"/>
            <a:r>
              <a:rPr lang="en-GB" dirty="0" smtClean="0"/>
              <a:t>Second level</a:t>
            </a:r>
          </a:p>
          <a:p>
            <a:pPr lvl="3"/>
            <a:r>
              <a:rPr lang="en-GB" dirty="0" smtClean="0"/>
              <a:t>Third level</a:t>
            </a:r>
          </a:p>
          <a:p>
            <a:pPr lvl="4"/>
            <a:r>
              <a:rPr lang="en-GB" dirty="0" smtClean="0"/>
              <a:t>Quotation level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2000"/>
            <a:ext cx="9008533" cy="83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GB" dirty="0" smtClean="0"/>
          </a:p>
        </p:txBody>
      </p:sp>
      <p:sp>
        <p:nvSpPr>
          <p:cNvPr id="9" name="Line 115"/>
          <p:cNvSpPr>
            <a:spLocks noChangeShapeType="1"/>
          </p:cNvSpPr>
          <p:nvPr userDrawn="1"/>
        </p:nvSpPr>
        <p:spPr bwMode="auto">
          <a:xfrm flipH="1">
            <a:off x="0" y="1003300"/>
            <a:ext cx="99060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>
            <a:outerShdw dist="25400" dir="5400000" algn="ctr" rotWithShape="0">
              <a:srgbClr val="345782"/>
            </a:outerShdw>
          </a:effec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9259200" y="6674400"/>
            <a:ext cx="190500" cy="127000"/>
          </a:xfrm>
          <a:prstGeom prst="rect">
            <a:avLst/>
          </a:prstGeom>
          <a:noFill/>
          <a:ln/>
          <a:effectLst/>
        </p:spPr>
        <p:txBody>
          <a:bodyPr wrap="none" lIns="0" tIns="0" rIns="0" bIns="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53E389-1311-4796-9190-1F74A8EADEA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sz="900" dirty="0" smtClean="0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</p:sldLayoutIdLst>
  <p:txStyles>
    <p:titleStyle>
      <a:lvl1pPr algn="l" defTabSz="889000" rtl="0" eaLnBrk="1" fontAlgn="base" hangingPunct="1">
        <a:spcBef>
          <a:spcPct val="0"/>
        </a:spcBef>
        <a:spcAft>
          <a:spcPct val="0"/>
        </a:spcAft>
        <a:defRPr sz="2400" b="0">
          <a:solidFill>
            <a:schemeClr val="accent6"/>
          </a:solidFill>
          <a:latin typeface="+mj-lt"/>
          <a:ea typeface="+mj-ea"/>
          <a:cs typeface="+mj-cs"/>
        </a:defRPr>
      </a:lvl1pPr>
      <a:lvl2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2pPr>
      <a:lvl3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3pPr>
      <a:lvl4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4pPr>
      <a:lvl5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5pPr>
      <a:lvl6pPr marL="457200"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6pPr>
      <a:lvl7pPr marL="914400"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7pPr>
      <a:lvl8pPr marL="1371600"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8pPr>
      <a:lvl9pPr marL="1828800"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9pPr>
    </p:titleStyle>
    <p:bodyStyle>
      <a:lvl1pPr algn="l" defTabSz="889000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22250" algn="l" defTabSz="889000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889000" indent="-222250" algn="l" defTabSz="889000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3pPr>
      <a:lvl4pPr marL="1338263" indent="-227013" algn="l" defTabSz="889000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998663" indent="-220663" algn="l" defTabSz="889000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5pPr>
      <a:lvl6pPr marL="24558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6pPr>
      <a:lvl7pPr marL="29130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7pPr>
      <a:lvl8pPr marL="33702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8pPr>
      <a:lvl9pPr marL="38274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8"/>
            </p:custDataLst>
            <p:extLst/>
          </p:nvPr>
        </p:nvGraphicFramePr>
        <p:xfrm>
          <a:off x="1721" y="1589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87" name="think-cell Slide" r:id="rId9" imgW="360" imgH="360" progId="TCLayout.ActiveDocument.1">
                  <p:embed/>
                </p:oleObj>
              </mc:Choice>
              <mc:Fallback>
                <p:oleObj name="think-cell Slide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" y="1589"/>
                        <a:ext cx="1719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08400"/>
            <a:ext cx="8996400" cy="4590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Body text</a:t>
            </a:r>
          </a:p>
          <a:p>
            <a:pPr lvl="1"/>
            <a:r>
              <a:rPr lang="en-GB" dirty="0" smtClean="0"/>
              <a:t>First level</a:t>
            </a:r>
          </a:p>
          <a:p>
            <a:pPr lvl="2"/>
            <a:r>
              <a:rPr lang="en-GB" dirty="0" smtClean="0"/>
              <a:t>Second level</a:t>
            </a:r>
          </a:p>
          <a:p>
            <a:pPr lvl="3"/>
            <a:r>
              <a:rPr lang="en-GB" dirty="0" smtClean="0"/>
              <a:t>Third level</a:t>
            </a:r>
          </a:p>
          <a:p>
            <a:pPr lvl="4"/>
            <a:r>
              <a:rPr lang="en-GB" dirty="0" smtClean="0"/>
              <a:t>Quotation level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2000"/>
            <a:ext cx="9008533" cy="83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GB" dirty="0" smtClean="0"/>
          </a:p>
        </p:txBody>
      </p:sp>
      <p:sp>
        <p:nvSpPr>
          <p:cNvPr id="9" name="Line 115"/>
          <p:cNvSpPr>
            <a:spLocks noChangeShapeType="1"/>
          </p:cNvSpPr>
          <p:nvPr userDrawn="1"/>
        </p:nvSpPr>
        <p:spPr bwMode="auto">
          <a:xfrm flipH="1">
            <a:off x="0" y="1003300"/>
            <a:ext cx="99060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>
            <a:outerShdw dist="25400" dir="5400000" algn="ctr" rotWithShape="0">
              <a:srgbClr val="345782"/>
            </a:outerShdw>
          </a:effec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9259200" y="6674400"/>
            <a:ext cx="190500" cy="127000"/>
          </a:xfrm>
          <a:prstGeom prst="rect">
            <a:avLst/>
          </a:prstGeom>
          <a:noFill/>
          <a:ln/>
          <a:effectLst/>
        </p:spPr>
        <p:txBody>
          <a:bodyPr wrap="none" lIns="0" tIns="0" rIns="0" bIns="0" rtlCol="0">
            <a:noAutofit/>
          </a:bodyPr>
          <a:lstStyle/>
          <a:p>
            <a:pPr algn="r" fontAlgn="auto">
              <a:defRPr/>
            </a:pPr>
            <a:fld id="{9D53E389-1311-4796-9190-1F74A8EADEA2}" type="slidenum">
              <a:rPr lang="en-US" sz="900" smtClean="0">
                <a:solidFill>
                  <a:srgbClr val="000000"/>
                </a:solidFill>
              </a:rPr>
              <a:pPr algn="r" fontAlgn="auto">
                <a:defRPr/>
              </a:pPr>
              <a:t>‹#›</a:t>
            </a:fld>
            <a:endParaRPr lang="en-US" sz="900" dirty="0" smtClean="0">
              <a:solidFill>
                <a:srgbClr val="000000"/>
              </a:solidFill>
            </a:endParaRPr>
          </a:p>
          <a:p>
            <a:endParaRPr lang="en-US" sz="900" dirty="0" smtClean="0">
              <a:solidFill>
                <a:srgbClr val="000000"/>
              </a:solidFill>
            </a:endParaRPr>
          </a:p>
        </p:txBody>
      </p:sp>
      <p:pic>
        <p:nvPicPr>
          <p:cNvPr id="11" name="Picture 3" descr="\\10.91.38.45\Everest$\Workfolder\00. Live\14082017\AG17-03802-Indraneil Basu\02. WIP\Logu\Source\Salisbury Logo.png"/>
          <p:cNvPicPr>
            <a:picLocks noChangeAspect="1" noChangeArrowheads="1"/>
          </p:cNvPicPr>
          <p:nvPr userDrawn="1"/>
        </p:nvPicPr>
        <p:blipFill>
          <a:blip r:embed="rId11" cstate="print"/>
          <a:srcRect l="19337" b="31484"/>
          <a:stretch>
            <a:fillRect/>
          </a:stretch>
        </p:blipFill>
        <p:spPr bwMode="auto">
          <a:xfrm>
            <a:off x="8510008" y="48147"/>
            <a:ext cx="1348502" cy="2417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0992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xStyles>
    <p:titleStyle>
      <a:lvl1pPr algn="l" defTabSz="889000" rtl="0" eaLnBrk="1" fontAlgn="base" hangingPunct="1">
        <a:spcBef>
          <a:spcPct val="0"/>
        </a:spcBef>
        <a:spcAft>
          <a:spcPct val="0"/>
        </a:spcAft>
        <a:defRPr sz="2400" b="0">
          <a:solidFill>
            <a:schemeClr val="accent6"/>
          </a:solidFill>
          <a:latin typeface="+mj-lt"/>
          <a:ea typeface="+mj-ea"/>
          <a:cs typeface="+mj-cs"/>
        </a:defRPr>
      </a:lvl1pPr>
      <a:lvl2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2pPr>
      <a:lvl3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3pPr>
      <a:lvl4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4pPr>
      <a:lvl5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5pPr>
      <a:lvl6pPr marL="457200"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6pPr>
      <a:lvl7pPr marL="914400"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7pPr>
      <a:lvl8pPr marL="1371600"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8pPr>
      <a:lvl9pPr marL="1828800"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9pPr>
    </p:titleStyle>
    <p:bodyStyle>
      <a:lvl1pPr algn="l" defTabSz="889000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22250" algn="l" defTabSz="889000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889000" indent="-222250" algn="l" defTabSz="889000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3pPr>
      <a:lvl4pPr marL="1338263" indent="-227013" algn="l" defTabSz="889000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998663" indent="-220663" algn="l" defTabSz="889000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5pPr>
      <a:lvl6pPr marL="24558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6pPr>
      <a:lvl7pPr marL="29130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7pPr>
      <a:lvl8pPr marL="33702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8pPr>
      <a:lvl9pPr marL="38274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499731" y="1184031"/>
            <a:ext cx="8916101" cy="502217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89000"/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4807" y="1217440"/>
            <a:ext cx="5942319" cy="1698474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24000" rIns="3060000" bIns="90000" rtlCol="0" anchor="t" anchorCtr="0"/>
          <a:lstStyle/>
          <a:p>
            <a:pPr algn="l">
              <a:spcBef>
                <a:spcPct val="20000"/>
              </a:spcBef>
              <a:buClr>
                <a:srgbClr val="0070C0"/>
              </a:buClr>
            </a:pPr>
            <a:r>
              <a:rPr lang="en-GB" sz="1000" dirty="0" smtClean="0">
                <a:solidFill>
                  <a:srgbClr val="000000"/>
                </a:solidFill>
              </a:rPr>
              <a:t>The PMB meets every 4 weeks </a:t>
            </a:r>
            <a:r>
              <a:rPr lang="en-GB" sz="1000" dirty="0">
                <a:solidFill>
                  <a:srgbClr val="000000"/>
                </a:solidFill>
              </a:rPr>
              <a:t>and </a:t>
            </a:r>
            <a:r>
              <a:rPr lang="en-GB" sz="1000" dirty="0" smtClean="0">
                <a:solidFill>
                  <a:srgbClr val="000000"/>
                </a:solidFill>
              </a:rPr>
              <a:t>is focused on reviewing savings / income initiatives, unblocking issues, escalating issues to OETMG and reviewing the Theatres Programme Plan and Charters to ensure delivery. Also provides a forum to share key learnings and support teams to overcome their challenges. Core members are expected to be represented if absent.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4806" y="1229157"/>
            <a:ext cx="5942320" cy="268691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folHlink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>
              <a:spcBef>
                <a:spcPct val="20000"/>
              </a:spcBef>
              <a:buClr>
                <a:srgbClr val="0070C0"/>
              </a:buClr>
            </a:pPr>
            <a:r>
              <a:rPr lang="en-GB" b="1" dirty="0" smtClean="0">
                <a:solidFill>
                  <a:srgbClr val="FFFFFF"/>
                </a:solidFill>
              </a:rPr>
              <a:t>Purpose &amp; Key Objectives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92183" y="1251644"/>
            <a:ext cx="2732570" cy="1587247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288000" bIns="90000" rtlCol="0" anchor="t" anchorCtr="0"/>
          <a:lstStyle/>
          <a:p>
            <a:pPr algn="l">
              <a:buClr>
                <a:schemeClr val="tx2"/>
              </a:buClr>
            </a:pPr>
            <a:r>
              <a:rPr lang="en-GB" sz="1000" b="1" dirty="0">
                <a:solidFill>
                  <a:schemeClr val="tx1"/>
                </a:solidFill>
              </a:rPr>
              <a:t>Chair: </a:t>
            </a:r>
            <a:r>
              <a:rPr lang="en-GB" sz="1000" dirty="0" smtClean="0">
                <a:solidFill>
                  <a:schemeClr val="tx1"/>
                </a:solidFill>
              </a:rPr>
              <a:t>Surgery Clinical Director</a:t>
            </a:r>
            <a:endParaRPr lang="en-GB" sz="1000" dirty="0">
              <a:solidFill>
                <a:schemeClr val="tx1"/>
              </a:solidFill>
            </a:endParaRPr>
          </a:p>
          <a:p>
            <a:pPr algn="l">
              <a:buClr>
                <a:schemeClr val="tx2"/>
              </a:buClr>
            </a:pPr>
            <a:r>
              <a:rPr lang="en-GB" sz="1000" b="1" dirty="0">
                <a:solidFill>
                  <a:schemeClr val="tx1"/>
                </a:solidFill>
              </a:rPr>
              <a:t>Deputy chair:</a:t>
            </a:r>
            <a:r>
              <a:rPr lang="en-GB" sz="1000" dirty="0">
                <a:solidFill>
                  <a:schemeClr val="tx1"/>
                </a:solidFill>
              </a:rPr>
              <a:t> </a:t>
            </a:r>
            <a:endParaRPr lang="en-GB" sz="1000" dirty="0" smtClean="0">
              <a:solidFill>
                <a:schemeClr val="tx1"/>
              </a:solidFill>
            </a:endParaRPr>
          </a:p>
          <a:p>
            <a:pPr algn="l">
              <a:buClr>
                <a:schemeClr val="tx2"/>
              </a:buClr>
            </a:pPr>
            <a:r>
              <a:rPr lang="en-GB" sz="1000" b="1" dirty="0" smtClean="0">
                <a:solidFill>
                  <a:schemeClr val="tx1"/>
                </a:solidFill>
              </a:rPr>
              <a:t>Operational lead: Deputy </a:t>
            </a:r>
            <a:r>
              <a:rPr lang="en-GB" sz="1000" b="1" dirty="0">
                <a:solidFill>
                  <a:schemeClr val="tx1"/>
                </a:solidFill>
              </a:rPr>
              <a:t>chair:</a:t>
            </a:r>
            <a:r>
              <a:rPr lang="en-GB" sz="1000" dirty="0">
                <a:solidFill>
                  <a:schemeClr val="tx1"/>
                </a:solidFill>
              </a:rPr>
              <a:t> </a:t>
            </a:r>
          </a:p>
          <a:p>
            <a:pPr algn="l">
              <a:buClr>
                <a:schemeClr val="tx2"/>
              </a:buClr>
            </a:pPr>
            <a:r>
              <a:rPr lang="en-GB" sz="1000" dirty="0" smtClean="0">
                <a:solidFill>
                  <a:schemeClr val="tx1"/>
                </a:solidFill>
              </a:rPr>
              <a:t>MSK Clinical Director, Head </a:t>
            </a:r>
            <a:r>
              <a:rPr lang="en-GB" sz="1000" dirty="0">
                <a:solidFill>
                  <a:schemeClr val="tx1"/>
                </a:solidFill>
              </a:rPr>
              <a:t>of </a:t>
            </a:r>
            <a:r>
              <a:rPr lang="en-GB" sz="1000" dirty="0" smtClean="0">
                <a:solidFill>
                  <a:schemeClr val="tx1"/>
                </a:solidFill>
              </a:rPr>
              <a:t>Transformation, Directorate Finance Manager, PMO Lead, MSK &amp; Surgery Directorate Managers, Surgery Deputy  Directorate Manager, Theatres Manager</a:t>
            </a:r>
            <a:endParaRPr lang="en-GB" sz="1000" dirty="0">
              <a:solidFill>
                <a:schemeClr val="tx1"/>
              </a:solidFill>
            </a:endParaRPr>
          </a:p>
          <a:p>
            <a:pPr algn="l">
              <a:buClr>
                <a:srgbClr val="0070C0"/>
              </a:buClr>
            </a:pPr>
            <a:endParaRPr lang="en-GB" sz="1050" dirty="0" smtClean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92183" y="1229157"/>
            <a:ext cx="2732571" cy="268691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folHlink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>
              <a:spcBef>
                <a:spcPct val="20000"/>
              </a:spcBef>
              <a:buClr>
                <a:srgbClr val="0070C0"/>
              </a:buClr>
            </a:pPr>
            <a:r>
              <a:rPr lang="en-GB" b="1" dirty="0" smtClean="0">
                <a:solidFill>
                  <a:srgbClr val="FFFFFF"/>
                </a:solidFill>
              </a:rPr>
              <a:t>Core Members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64806" y="2915911"/>
            <a:ext cx="2895389" cy="1959413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324000" bIns="90000" rtlCol="0" anchor="t" anchorCtr="0"/>
          <a:lstStyle/>
          <a:p>
            <a:pPr marL="228600" indent="-228600" algn="l">
              <a:buClr>
                <a:srgbClr val="0070C0"/>
              </a:buClr>
              <a:buFont typeface="+mj-lt"/>
              <a:buAutoNum type="arabicPeriod"/>
            </a:pPr>
            <a:r>
              <a:rPr lang="en-GB" sz="1100" dirty="0" smtClean="0">
                <a:solidFill>
                  <a:srgbClr val="000000"/>
                </a:solidFill>
              </a:rPr>
              <a:t>Review prior actions</a:t>
            </a:r>
          </a:p>
          <a:p>
            <a:pPr marL="228600" indent="-228600" algn="l">
              <a:buClr>
                <a:srgbClr val="0070C0"/>
              </a:buClr>
              <a:buFont typeface="+mj-lt"/>
              <a:buAutoNum type="arabicPeriod"/>
            </a:pPr>
            <a:r>
              <a:rPr lang="en-GB" sz="1100" dirty="0" smtClean="0">
                <a:solidFill>
                  <a:srgbClr val="000000"/>
                </a:solidFill>
              </a:rPr>
              <a:t>Finance and operational performance</a:t>
            </a:r>
          </a:p>
          <a:p>
            <a:pPr marL="228600" indent="-228600" algn="l">
              <a:buClr>
                <a:srgbClr val="0070C0"/>
              </a:buClr>
              <a:buFont typeface="+mj-lt"/>
              <a:buAutoNum type="arabicPeriod"/>
            </a:pPr>
            <a:r>
              <a:rPr lang="en-GB" sz="1100" dirty="0" smtClean="0">
                <a:solidFill>
                  <a:srgbClr val="000000"/>
                </a:solidFill>
              </a:rPr>
              <a:t>Key Milestones</a:t>
            </a:r>
          </a:p>
          <a:p>
            <a:pPr marL="228600" indent="-228600" algn="l">
              <a:buClr>
                <a:srgbClr val="0070C0"/>
              </a:buClr>
              <a:buFont typeface="+mj-lt"/>
              <a:buAutoNum type="arabicPeriod"/>
            </a:pPr>
            <a:r>
              <a:rPr lang="en-GB" sz="1100" dirty="0" smtClean="0">
                <a:solidFill>
                  <a:srgbClr val="000000"/>
                </a:solidFill>
              </a:rPr>
              <a:t>Key priorities, consider </a:t>
            </a:r>
          </a:p>
          <a:p>
            <a:pPr marL="685800" lvl="1" indent="-228600" algn="l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sz="1100" i="1" dirty="0" smtClean="0">
                <a:solidFill>
                  <a:srgbClr val="000000"/>
                </a:solidFill>
              </a:rPr>
              <a:t>Initiative </a:t>
            </a:r>
            <a:r>
              <a:rPr lang="en-GB" sz="1100" i="1" dirty="0">
                <a:solidFill>
                  <a:srgbClr val="000000"/>
                </a:solidFill>
              </a:rPr>
              <a:t>plans &amp; delivery status</a:t>
            </a:r>
          </a:p>
          <a:p>
            <a:pPr marL="685800" lvl="2" indent="-228600" algn="l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1100" i="1" dirty="0">
                <a:solidFill>
                  <a:srgbClr val="000000"/>
                </a:solidFill>
              </a:rPr>
              <a:t>Key issues to unlock / escalate </a:t>
            </a:r>
          </a:p>
          <a:p>
            <a:pPr marL="685800" lvl="2" indent="-228600" algn="l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1100" i="1" dirty="0">
                <a:solidFill>
                  <a:srgbClr val="000000"/>
                </a:solidFill>
              </a:rPr>
              <a:t>Key learnings to share </a:t>
            </a:r>
            <a:endParaRPr lang="en-GB" sz="1100" dirty="0" smtClean="0">
              <a:solidFill>
                <a:srgbClr val="000000"/>
              </a:solidFill>
            </a:endParaRPr>
          </a:p>
          <a:p>
            <a:pPr marL="228600" indent="-228600" algn="l">
              <a:buClr>
                <a:srgbClr val="0070C0"/>
              </a:buClr>
              <a:buFont typeface="+mj-lt"/>
              <a:buAutoNum type="arabicPeriod"/>
            </a:pPr>
            <a:r>
              <a:rPr lang="en-GB" sz="1100" dirty="0" smtClean="0">
                <a:solidFill>
                  <a:srgbClr val="000000"/>
                </a:solidFill>
              </a:rPr>
              <a:t>Interdependencies/ risks/ support</a:t>
            </a:r>
          </a:p>
          <a:p>
            <a:pPr marL="228600" indent="-228600" algn="l">
              <a:buClr>
                <a:srgbClr val="0070C0"/>
              </a:buClr>
              <a:buFont typeface="+mj-lt"/>
              <a:buAutoNum type="arabicPeriod"/>
            </a:pPr>
            <a:r>
              <a:rPr lang="en-GB" sz="1100" dirty="0" smtClean="0">
                <a:solidFill>
                  <a:srgbClr val="000000"/>
                </a:solidFill>
              </a:rPr>
              <a:t>For Decision today</a:t>
            </a:r>
            <a:endParaRPr lang="en-GB" sz="1100" b="1" i="1" dirty="0" smtClean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4806" y="2915906"/>
            <a:ext cx="2895389" cy="268690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folHlink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>
              <a:spcBef>
                <a:spcPct val="20000"/>
              </a:spcBef>
              <a:buClr>
                <a:srgbClr val="0070C0"/>
              </a:buClr>
            </a:pPr>
            <a:r>
              <a:rPr lang="en-GB" b="1" dirty="0" smtClean="0">
                <a:solidFill>
                  <a:srgbClr val="FFFFFF"/>
                </a:solidFill>
              </a:rPr>
              <a:t>Standing agenda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602818" y="2915914"/>
            <a:ext cx="2721935" cy="3209841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24000" bIns="90000" rtlCol="0" anchor="t" anchorCtr="0"/>
          <a:lstStyle/>
          <a:p>
            <a:pPr algn="l">
              <a:spcBef>
                <a:spcPct val="20000"/>
              </a:spcBef>
              <a:buClr>
                <a:srgbClr val="0070C0"/>
              </a:buClr>
            </a:pPr>
            <a:endParaRPr lang="en-GB" sz="1100" dirty="0" smtClean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604435" y="1551070"/>
            <a:ext cx="2806996" cy="1287821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90000" rtlCol="0" anchor="t" anchorCtr="0"/>
          <a:lstStyle/>
          <a:p>
            <a:pPr marL="228600" indent="-228600" algn="l" defTabSz="889000">
              <a:spcBef>
                <a:spcPts val="300"/>
              </a:spcBef>
              <a:buClr>
                <a:srgbClr val="0070C0"/>
              </a:buClr>
              <a:buFont typeface="+mj-lt"/>
              <a:buAutoNum type="arabicPeriod"/>
            </a:pPr>
            <a:r>
              <a:rPr lang="en-GB" sz="1100" dirty="0" smtClean="0">
                <a:solidFill>
                  <a:srgbClr val="000000"/>
                </a:solidFill>
              </a:rPr>
              <a:t>Review initiatives </a:t>
            </a:r>
          </a:p>
          <a:p>
            <a:pPr marL="228600" indent="-228600" algn="l" defTabSz="889000">
              <a:spcBef>
                <a:spcPts val="300"/>
              </a:spcBef>
              <a:buClr>
                <a:srgbClr val="0070C0"/>
              </a:buClr>
              <a:buFont typeface="+mj-lt"/>
              <a:buAutoNum type="arabicPeriod"/>
            </a:pPr>
            <a:r>
              <a:rPr lang="en-GB" sz="1100" dirty="0" smtClean="0">
                <a:solidFill>
                  <a:srgbClr val="000000"/>
                </a:solidFill>
              </a:rPr>
              <a:t>Review progress against plans</a:t>
            </a:r>
          </a:p>
          <a:p>
            <a:pPr marL="228600" indent="-228600" algn="l" defTabSz="889000">
              <a:spcBef>
                <a:spcPts val="300"/>
              </a:spcBef>
              <a:buClr>
                <a:srgbClr val="0070C0"/>
              </a:buClr>
              <a:buFont typeface="+mj-lt"/>
              <a:buAutoNum type="arabicPeriod"/>
            </a:pPr>
            <a:r>
              <a:rPr lang="en-GB" sz="1100" dirty="0" smtClean="0">
                <a:solidFill>
                  <a:srgbClr val="000000"/>
                </a:solidFill>
              </a:rPr>
              <a:t>Tackle cross cutting issues</a:t>
            </a:r>
          </a:p>
          <a:p>
            <a:pPr marL="228600" indent="-228600" algn="l" defTabSz="889000">
              <a:spcBef>
                <a:spcPts val="300"/>
              </a:spcBef>
              <a:buClr>
                <a:srgbClr val="0070C0"/>
              </a:buClr>
              <a:buFont typeface="+mj-lt"/>
              <a:buAutoNum type="arabicPeriod"/>
            </a:pPr>
            <a:r>
              <a:rPr lang="en-GB" sz="1100" dirty="0" smtClean="0">
                <a:solidFill>
                  <a:srgbClr val="000000"/>
                </a:solidFill>
              </a:rPr>
              <a:t>Identify strategies to unlock problems</a:t>
            </a:r>
          </a:p>
          <a:p>
            <a:pPr marL="228600" indent="-228600" algn="l" defTabSz="889000">
              <a:spcBef>
                <a:spcPts val="300"/>
              </a:spcBef>
              <a:buClr>
                <a:srgbClr val="0070C0"/>
              </a:buClr>
              <a:buFont typeface="+mj-lt"/>
              <a:buAutoNum type="arabicPeriod"/>
            </a:pPr>
            <a:r>
              <a:rPr lang="en-GB" sz="1100" dirty="0" smtClean="0">
                <a:solidFill>
                  <a:srgbClr val="000000"/>
                </a:solidFill>
              </a:rPr>
              <a:t>Share learnings across directorates</a:t>
            </a:r>
          </a:p>
          <a:p>
            <a:pPr marL="228600" indent="-228600" algn="l" defTabSz="889000">
              <a:spcBef>
                <a:spcPts val="300"/>
              </a:spcBef>
              <a:buClr>
                <a:srgbClr val="0070C0"/>
              </a:buClr>
              <a:buFont typeface="+mj-lt"/>
              <a:buAutoNum type="arabicPeriod"/>
            </a:pPr>
            <a:r>
              <a:rPr lang="en-GB" sz="1100" dirty="0" smtClean="0">
                <a:solidFill>
                  <a:srgbClr val="000000"/>
                </a:solidFill>
              </a:rPr>
              <a:t>Escalate key issues  to OETMG</a:t>
            </a:r>
          </a:p>
        </p:txBody>
      </p:sp>
      <p:cxnSp>
        <p:nvCxnSpPr>
          <p:cNvPr id="17" name="Straight Connector 16"/>
          <p:cNvCxnSpPr>
            <a:endCxn id="9" idx="2"/>
          </p:cNvCxnSpPr>
          <p:nvPr/>
        </p:nvCxnSpPr>
        <p:spPr bwMode="auto">
          <a:xfrm>
            <a:off x="3530009" y="1551070"/>
            <a:ext cx="5958" cy="1364844"/>
          </a:xfrm>
          <a:prstGeom prst="line">
            <a:avLst/>
          </a:prstGeom>
          <a:noFill/>
          <a:ln w="9525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3618283" y="2915914"/>
            <a:ext cx="2888843" cy="1958612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0" bIns="90000" rtlCol="0" anchor="ctr" anchorCtr="0"/>
          <a:lstStyle/>
          <a:p>
            <a:pPr marL="171450" indent="-171450" algn="l">
              <a:spcBef>
                <a:spcPts val="600"/>
              </a:spcBef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-GB" sz="1100" dirty="0" smtClean="0">
                <a:solidFill>
                  <a:srgbClr val="000000"/>
                </a:solidFill>
              </a:rPr>
              <a:t>Meets every 4 weeks</a:t>
            </a:r>
          </a:p>
          <a:p>
            <a:pPr marL="171450" indent="-171450" algn="l">
              <a:spcBef>
                <a:spcPts val="600"/>
              </a:spcBef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-GB" sz="1100" dirty="0" smtClean="0">
                <a:solidFill>
                  <a:srgbClr val="000000"/>
                </a:solidFill>
              </a:rPr>
              <a:t>PMO to share templates to be completed one week prior </a:t>
            </a:r>
          </a:p>
          <a:p>
            <a:pPr marL="171450" indent="-171450" algn="l">
              <a:spcBef>
                <a:spcPts val="600"/>
              </a:spcBef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-GB" sz="1100" dirty="0" smtClean="0">
                <a:solidFill>
                  <a:srgbClr val="000000"/>
                </a:solidFill>
              </a:rPr>
              <a:t>Materials circulated 24 hrs prior</a:t>
            </a:r>
          </a:p>
          <a:p>
            <a:pPr marL="171450" indent="-171450" algn="l">
              <a:spcBef>
                <a:spcPts val="600"/>
              </a:spcBef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-GB" sz="1100" dirty="0" smtClean="0">
                <a:solidFill>
                  <a:srgbClr val="000000"/>
                </a:solidFill>
              </a:rPr>
              <a:t>CD to chair </a:t>
            </a:r>
            <a:r>
              <a:rPr lang="en-GB" sz="1100" dirty="0">
                <a:solidFill>
                  <a:srgbClr val="000000"/>
                </a:solidFill>
              </a:rPr>
              <a:t>/</a:t>
            </a:r>
            <a:r>
              <a:rPr lang="en-GB" sz="1100" dirty="0" smtClean="0">
                <a:solidFill>
                  <a:srgbClr val="000000"/>
                </a:solidFill>
              </a:rPr>
              <a:t>PMO provide action log</a:t>
            </a:r>
          </a:p>
          <a:p>
            <a:pPr marL="171450" indent="-171450" algn="l">
              <a:spcBef>
                <a:spcPts val="600"/>
              </a:spcBef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-GB" sz="1100" dirty="0" smtClean="0">
                <a:solidFill>
                  <a:srgbClr val="000000"/>
                </a:solidFill>
              </a:rPr>
              <a:t>Actions communicated within 24 hrs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18283" y="2915907"/>
            <a:ext cx="2888843" cy="268689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folHlink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>
              <a:spcBef>
                <a:spcPct val="20000"/>
              </a:spcBef>
              <a:buClr>
                <a:srgbClr val="0070C0"/>
              </a:buClr>
            </a:pPr>
            <a:r>
              <a:rPr lang="en-GB" b="1" dirty="0" smtClean="0">
                <a:solidFill>
                  <a:srgbClr val="FFFFFF"/>
                </a:solidFill>
              </a:rPr>
              <a:t>Operations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64806" y="4875324"/>
            <a:ext cx="2895389" cy="1238420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24000" rIns="0" bIns="90000" rtlCol="0" anchor="t" anchorCtr="0"/>
          <a:lstStyle/>
          <a:p>
            <a:pPr marL="171450" indent="-171450" algn="l">
              <a:spcBef>
                <a:spcPct val="200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rgbClr val="000000"/>
                </a:solidFill>
              </a:rPr>
              <a:t>Charter &amp; scheme status updates</a:t>
            </a:r>
          </a:p>
          <a:p>
            <a:pPr marL="171450" indent="-171450" algn="l">
              <a:spcBef>
                <a:spcPct val="200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rgbClr val="000000"/>
                </a:solidFill>
              </a:rPr>
              <a:t>Specific initiative charters</a:t>
            </a:r>
          </a:p>
          <a:p>
            <a:pPr marL="171450" indent="-171450" algn="l">
              <a:spcBef>
                <a:spcPct val="200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rgbClr val="000000"/>
                </a:solidFill>
              </a:rPr>
              <a:t>Finance updates (Finance)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64806" y="4869848"/>
            <a:ext cx="2895389" cy="268690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folHlink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>
              <a:spcBef>
                <a:spcPct val="20000"/>
              </a:spcBef>
              <a:buClr>
                <a:srgbClr val="0070C0"/>
              </a:buClr>
            </a:pPr>
            <a:r>
              <a:rPr lang="en-GB" b="1" dirty="0" smtClean="0">
                <a:solidFill>
                  <a:srgbClr val="FFFFFF"/>
                </a:solidFill>
              </a:rPr>
              <a:t>Inputs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615070" y="4875324"/>
            <a:ext cx="2902689" cy="1238421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24000" bIns="90000" rtlCol="0" anchor="t" anchorCtr="0"/>
          <a:lstStyle/>
          <a:p>
            <a:pPr algn="l">
              <a:spcBef>
                <a:spcPct val="20000"/>
              </a:spcBef>
              <a:buClr>
                <a:srgbClr val="0070C0"/>
              </a:buClr>
            </a:pPr>
            <a:r>
              <a:rPr lang="en-GB" sz="1100" dirty="0" smtClean="0">
                <a:solidFill>
                  <a:srgbClr val="000000"/>
                </a:solidFill>
              </a:rPr>
              <a:t>Actions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615070" y="4869848"/>
            <a:ext cx="2902689" cy="268691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folHlink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>
              <a:spcBef>
                <a:spcPct val="20000"/>
              </a:spcBef>
              <a:buClr>
                <a:srgbClr val="0070C0"/>
              </a:buClr>
            </a:pPr>
            <a:r>
              <a:rPr lang="en-GB" b="1" dirty="0" smtClean="0">
                <a:solidFill>
                  <a:srgbClr val="FFFFFF"/>
                </a:solidFill>
              </a:rPr>
              <a:t>Outputs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687876" y="5585929"/>
            <a:ext cx="2519917" cy="485272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90000" rtlCol="0" anchor="t" anchorCtr="0"/>
          <a:lstStyle/>
          <a:p>
            <a:pPr defTabSz="889000">
              <a:spcBef>
                <a:spcPct val="20000"/>
              </a:spcBef>
              <a:buClr>
                <a:srgbClr val="0070C0"/>
              </a:buClr>
            </a:pPr>
            <a:r>
              <a:rPr lang="en-GB" sz="1100" i="1" dirty="0" smtClean="0">
                <a:solidFill>
                  <a:srgbClr val="000000"/>
                </a:solidFill>
              </a:rPr>
              <a:t>PMB is a time for updates on progress and to share learning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7365147" y="3465172"/>
            <a:ext cx="1254328" cy="206218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89000"/>
            <a:r>
              <a:rPr lang="en-GB" sz="1200" b="1" dirty="0">
                <a:solidFill>
                  <a:srgbClr val="000000"/>
                </a:solidFill>
              </a:rPr>
              <a:t>OET Board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7340906" y="3047666"/>
            <a:ext cx="1302810" cy="238118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89000"/>
            <a:r>
              <a:rPr lang="en-GB" sz="1200" b="1" dirty="0">
                <a:solidFill>
                  <a:srgbClr val="000000"/>
                </a:solidFill>
              </a:rPr>
              <a:t>Trust Board</a:t>
            </a:r>
          </a:p>
        </p:txBody>
      </p:sp>
      <p:cxnSp>
        <p:nvCxnSpPr>
          <p:cNvPr id="69" name="Straight Arrow Connector 68"/>
          <p:cNvCxnSpPr>
            <a:stCxn id="68" idx="2"/>
            <a:endCxn id="67" idx="0"/>
          </p:cNvCxnSpPr>
          <p:nvPr/>
        </p:nvCxnSpPr>
        <p:spPr bwMode="auto">
          <a:xfrm>
            <a:off x="7992311" y="3285784"/>
            <a:ext cx="0" cy="179388"/>
          </a:xfrm>
          <a:prstGeom prst="straightConnector1">
            <a:avLst/>
          </a:prstGeom>
          <a:noFill/>
          <a:ln w="22225" cap="flat" cmpd="sng" algn="ctr">
            <a:solidFill>
              <a:schemeClr val="hlink"/>
            </a:solidFill>
            <a:prstDash val="solid"/>
            <a:round/>
            <a:headEnd type="none" w="lg" len="med"/>
            <a:tailEnd type="none" w="lg" len="med"/>
          </a:ln>
          <a:effectLst/>
        </p:spPr>
      </p:cxnSp>
      <p:sp>
        <p:nvSpPr>
          <p:cNvPr id="70" name="Rectangle 69"/>
          <p:cNvSpPr/>
          <p:nvPr/>
        </p:nvSpPr>
        <p:spPr bwMode="auto">
          <a:xfrm>
            <a:off x="6854938" y="4362899"/>
            <a:ext cx="1062946" cy="1024849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defTabSz="889000"/>
            <a:r>
              <a:rPr lang="en-GB" sz="1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PMB</a:t>
            </a:r>
            <a:endParaRPr lang="en-GB" sz="1000" b="1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8096613" y="4362900"/>
            <a:ext cx="945348" cy="1024848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defTabSz="889000"/>
            <a:r>
              <a:rPr lang="en-GB" sz="1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Directorate Mgmt. </a:t>
            </a:r>
          </a:p>
          <a:p>
            <a:pPr defTabSz="889000"/>
            <a:r>
              <a:rPr lang="en-GB" sz="1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Committee</a:t>
            </a:r>
            <a:endParaRPr lang="en-GB" sz="1000" b="1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7642825" y="3878232"/>
            <a:ext cx="697799" cy="36908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89000"/>
            <a:r>
              <a:rPr lang="en-GB" sz="1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OET Mgmt. Group</a:t>
            </a:r>
            <a:endParaRPr lang="en-GB" sz="1000" b="1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8458009" y="3878232"/>
            <a:ext cx="697799" cy="369081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89000"/>
            <a:r>
              <a:rPr lang="en-GB" sz="1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Finance esc. committee</a:t>
            </a:r>
            <a:endParaRPr lang="en-GB" sz="1000" b="1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6827641" y="3878232"/>
            <a:ext cx="697799" cy="369081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89000"/>
            <a:r>
              <a:rPr lang="en-GB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PMO</a:t>
            </a:r>
          </a:p>
        </p:txBody>
      </p:sp>
      <p:cxnSp>
        <p:nvCxnSpPr>
          <p:cNvPr id="77" name="Elbow Connector 105"/>
          <p:cNvCxnSpPr>
            <a:stCxn id="74" idx="0"/>
            <a:endCxn id="67" idx="2"/>
          </p:cNvCxnSpPr>
          <p:nvPr/>
        </p:nvCxnSpPr>
        <p:spPr bwMode="auto">
          <a:xfrm rot="16200000" flipV="1">
            <a:off x="8296189" y="3367512"/>
            <a:ext cx="206842" cy="814598"/>
          </a:xfrm>
          <a:prstGeom prst="bentConnector3">
            <a:avLst>
              <a:gd name="adj1" fmla="val 50000"/>
            </a:avLst>
          </a:prstGeom>
          <a:noFill/>
          <a:ln w="22225" cap="flat" cmpd="sng" algn="ctr">
            <a:solidFill>
              <a:schemeClr val="hlink"/>
            </a:solidFill>
            <a:prstDash val="solid"/>
            <a:round/>
            <a:headEnd type="none" w="lg" len="med"/>
            <a:tailEnd type="none" w="lg" len="med"/>
          </a:ln>
          <a:effectLst/>
        </p:spPr>
      </p:cxnSp>
      <p:sp>
        <p:nvSpPr>
          <p:cNvPr id="78" name="Rectangle 77"/>
          <p:cNvSpPr/>
          <p:nvPr/>
        </p:nvSpPr>
        <p:spPr>
          <a:xfrm>
            <a:off x="6974007" y="4582274"/>
            <a:ext cx="458163" cy="46110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hlink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90000" rIns="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20000"/>
              </a:spcBef>
              <a:buClr>
                <a:srgbClr val="0070C0"/>
              </a:buClr>
            </a:pPr>
            <a:r>
              <a:rPr lang="en-GB" sz="1000" b="1" i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Exec Sponsor</a:t>
            </a:r>
            <a:endParaRPr lang="en-GB" sz="1000" b="1" i="1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755216" y="4586889"/>
            <a:ext cx="1184134" cy="2042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hlink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90000" rIns="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20000"/>
              </a:spcBef>
              <a:buClr>
                <a:srgbClr val="0070C0"/>
              </a:buClr>
            </a:pPr>
            <a:r>
              <a:rPr lang="en-GB" sz="1000" b="1" i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Clinical Director</a:t>
            </a:r>
            <a:endParaRPr lang="en-GB" sz="1000" b="1" i="1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80" name="Elbow Connector 105"/>
          <p:cNvCxnSpPr>
            <a:stCxn id="79" idx="3"/>
            <a:endCxn id="67" idx="3"/>
          </p:cNvCxnSpPr>
          <p:nvPr/>
        </p:nvCxnSpPr>
        <p:spPr bwMode="auto">
          <a:xfrm flipH="1" flipV="1">
            <a:off x="8619475" y="3568281"/>
            <a:ext cx="319875" cy="1120755"/>
          </a:xfrm>
          <a:prstGeom prst="bentConnector3">
            <a:avLst>
              <a:gd name="adj1" fmla="val -92798"/>
            </a:avLst>
          </a:prstGeom>
          <a:noFill/>
          <a:ln w="22225" cap="flat" cmpd="sng" algn="ctr">
            <a:solidFill>
              <a:schemeClr val="hlink"/>
            </a:solidFill>
            <a:prstDash val="solid"/>
            <a:round/>
            <a:headEnd type="none" w="lg" len="med"/>
            <a:tailEnd type="none" w="lg" len="med"/>
          </a:ln>
          <a:effectLst/>
        </p:spPr>
      </p:cxnSp>
      <p:cxnSp>
        <p:nvCxnSpPr>
          <p:cNvPr id="81" name="Elbow Connector 105"/>
          <p:cNvCxnSpPr>
            <a:stCxn id="82" idx="1"/>
            <a:endCxn id="72" idx="2"/>
          </p:cNvCxnSpPr>
          <p:nvPr/>
        </p:nvCxnSpPr>
        <p:spPr bwMode="auto">
          <a:xfrm rot="10800000" flipH="1">
            <a:off x="7758379" y="4247314"/>
            <a:ext cx="233346" cy="711641"/>
          </a:xfrm>
          <a:prstGeom prst="bentConnector4">
            <a:avLst>
              <a:gd name="adj1" fmla="val -97966"/>
              <a:gd name="adj2" fmla="val 67439"/>
            </a:avLst>
          </a:prstGeom>
          <a:noFill/>
          <a:ln w="22225" cap="flat" cmpd="sng" algn="ctr">
            <a:solidFill>
              <a:schemeClr val="hlink"/>
            </a:solidFill>
            <a:prstDash val="solid"/>
            <a:round/>
            <a:headEnd type="none" w="lg" len="med"/>
            <a:tailEnd type="none" w="lg" len="med"/>
          </a:ln>
          <a:effectLst/>
        </p:spPr>
      </p:cxnSp>
      <p:sp>
        <p:nvSpPr>
          <p:cNvPr id="82" name="Rectangle 81"/>
          <p:cNvSpPr/>
          <p:nvPr/>
        </p:nvSpPr>
        <p:spPr>
          <a:xfrm>
            <a:off x="7758379" y="4874525"/>
            <a:ext cx="1217461" cy="1688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hlink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90000" rIns="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20000"/>
              </a:spcBef>
              <a:buClr>
                <a:srgbClr val="0070C0"/>
              </a:buClr>
            </a:pPr>
            <a:r>
              <a:rPr lang="en-GB" sz="1000" b="1" i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DM</a:t>
            </a:r>
            <a:endParaRPr lang="en-GB" sz="1000" b="1" i="1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83" name="Elbow Connector 105"/>
          <p:cNvCxnSpPr>
            <a:stCxn id="78" idx="1"/>
            <a:endCxn id="67" idx="1"/>
          </p:cNvCxnSpPr>
          <p:nvPr/>
        </p:nvCxnSpPr>
        <p:spPr bwMode="auto">
          <a:xfrm rot="10800000" flipH="1">
            <a:off x="6974007" y="3568281"/>
            <a:ext cx="391140" cy="1244548"/>
          </a:xfrm>
          <a:prstGeom prst="bentConnector3">
            <a:avLst>
              <a:gd name="adj1" fmla="val -58445"/>
            </a:avLst>
          </a:prstGeom>
          <a:noFill/>
          <a:ln w="22225" cap="flat" cmpd="sng" algn="ctr">
            <a:solidFill>
              <a:schemeClr val="hlink"/>
            </a:solidFill>
            <a:prstDash val="solid"/>
            <a:round/>
            <a:headEnd type="none" w="lg" len="med"/>
            <a:tailEnd type="none" w="lg" len="med"/>
          </a:ln>
          <a:effectLst/>
        </p:spPr>
      </p:cxnSp>
      <p:cxnSp>
        <p:nvCxnSpPr>
          <p:cNvPr id="36" name="Elbow Connector 105"/>
          <p:cNvCxnSpPr>
            <a:stCxn id="79" idx="1"/>
            <a:endCxn id="72" idx="2"/>
          </p:cNvCxnSpPr>
          <p:nvPr/>
        </p:nvCxnSpPr>
        <p:spPr bwMode="auto">
          <a:xfrm rot="10800000" flipH="1">
            <a:off x="7755215" y="4247314"/>
            <a:ext cx="236509" cy="441723"/>
          </a:xfrm>
          <a:prstGeom prst="bentConnector4">
            <a:avLst>
              <a:gd name="adj1" fmla="val -96656"/>
              <a:gd name="adj2" fmla="val 49385"/>
            </a:avLst>
          </a:prstGeom>
          <a:noFill/>
          <a:ln w="22225" cap="flat" cmpd="sng" algn="ctr">
            <a:solidFill>
              <a:schemeClr val="hlink"/>
            </a:solidFill>
            <a:prstDash val="solid"/>
            <a:round/>
            <a:headEnd type="none" w="lg" len="med"/>
            <a:tailEnd type="none" w="lg" len="med"/>
          </a:ln>
          <a:effectLst/>
        </p:spPr>
      </p:cxnSp>
      <p:cxnSp>
        <p:nvCxnSpPr>
          <p:cNvPr id="37" name="Elbow Connector 105"/>
          <p:cNvCxnSpPr>
            <a:stCxn id="72" idx="0"/>
            <a:endCxn id="67" idx="2"/>
          </p:cNvCxnSpPr>
          <p:nvPr/>
        </p:nvCxnSpPr>
        <p:spPr bwMode="auto">
          <a:xfrm rot="5400000" flipH="1" flipV="1">
            <a:off x="7888597" y="3774518"/>
            <a:ext cx="206842" cy="586"/>
          </a:xfrm>
          <a:prstGeom prst="bentConnector3">
            <a:avLst>
              <a:gd name="adj1" fmla="val 50000"/>
            </a:avLst>
          </a:prstGeom>
          <a:noFill/>
          <a:ln w="22225" cap="flat" cmpd="sng" algn="ctr">
            <a:solidFill>
              <a:schemeClr val="hlink"/>
            </a:solidFill>
            <a:prstDash val="solid"/>
            <a:round/>
            <a:headEnd type="none" w="lg" len="med"/>
            <a:tailEnd type="none" w="lg" len="med"/>
          </a:ln>
          <a:effectLst/>
        </p:spPr>
      </p:cxnSp>
      <p:sp>
        <p:nvSpPr>
          <p:cNvPr id="41" name="Striped Right Arrow 40"/>
          <p:cNvSpPr/>
          <p:nvPr/>
        </p:nvSpPr>
        <p:spPr bwMode="auto">
          <a:xfrm rot="10800000" flipH="1">
            <a:off x="7401668" y="3985068"/>
            <a:ext cx="270138" cy="145330"/>
          </a:xfrm>
          <a:prstGeom prst="stripedRightArrow">
            <a:avLst/>
          </a:prstGeom>
          <a:solidFill>
            <a:srgbClr val="79A2B3"/>
          </a:solidFill>
          <a:ln w="9525" cap="flat" cmpd="sng" algn="ctr">
            <a:solidFill>
              <a:srgbClr val="79A2B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en-GB" sz="14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42" name="Striped Right Arrow 41"/>
          <p:cNvSpPr/>
          <p:nvPr/>
        </p:nvSpPr>
        <p:spPr bwMode="auto">
          <a:xfrm rot="8014550" flipH="1">
            <a:off x="7375555" y="3757324"/>
            <a:ext cx="270138" cy="145330"/>
          </a:xfrm>
          <a:prstGeom prst="stripedRightArrow">
            <a:avLst/>
          </a:prstGeom>
          <a:solidFill>
            <a:srgbClr val="79A2B3"/>
          </a:solidFill>
          <a:ln w="9525" cap="flat" cmpd="sng" algn="ctr">
            <a:solidFill>
              <a:srgbClr val="79A2B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en-GB" sz="1400" b="0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Terms </a:t>
            </a:r>
            <a:r>
              <a:rPr lang="en-GB" b="1" smtClean="0"/>
              <a:t>of </a:t>
            </a:r>
            <a:r>
              <a:rPr lang="en-GB" b="1" smtClean="0"/>
              <a:t>Reference:</a:t>
            </a:r>
            <a:r>
              <a:rPr lang="en-GB"/>
              <a:t> </a:t>
            </a:r>
            <a:r>
              <a:rPr lang="en-GB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18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e378f461-5c73-46ec-9281-d7e45e6a2893"/>
  <p:tag name="THINKCELLPRESENTATIONDONOTDELETE" val="&lt;?xml version=&quot;1.0&quot; encoding=&quot;UTF-16&quot; standalone=&quot;yes&quot;?&gt;&lt;root reqver=&quot;23045&quot;&gt;&lt;version val=&quot;25138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qw_xAoUXkG6C1A4Pr07x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qw_xAoUXkG6C1A4Pr07x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qw_xAoUXkG6C1A4Pr07x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qw_xAoUXkG6C1A4Pr07x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heme1">
  <a:themeElements>
    <a:clrScheme name="NHS">
      <a:dk1>
        <a:srgbClr val="000000"/>
      </a:dk1>
      <a:lt1>
        <a:srgbClr val="FFFFFF"/>
      </a:lt1>
      <a:dk2>
        <a:srgbClr val="0070C0"/>
      </a:dk2>
      <a:lt2>
        <a:srgbClr val="FFFFFF"/>
      </a:lt2>
      <a:accent1>
        <a:srgbClr val="D8D8D8"/>
      </a:accent1>
      <a:accent2>
        <a:srgbClr val="B2B2B2"/>
      </a:accent2>
      <a:accent3>
        <a:srgbClr val="D2E0E6"/>
      </a:accent3>
      <a:accent4>
        <a:srgbClr val="0070C0"/>
      </a:accent4>
      <a:accent5>
        <a:srgbClr val="BCDEC2"/>
      </a:accent5>
      <a:accent6>
        <a:srgbClr val="0070C0"/>
      </a:accent6>
      <a:hlink>
        <a:srgbClr val="4D4D4D"/>
      </a:hlink>
      <a:folHlink>
        <a:srgbClr val="808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91440" rIns="91440" bIns="91440" numCol="1" rtlCol="0" anchor="t" anchorCtr="0" compatLnSpc="1">
        <a:prstTxWarp prst="textNoShape">
          <a:avLst/>
        </a:prstTxWarp>
        <a:noAutofit/>
      </a:bodyPr>
      <a:lstStyle>
        <a:defPPr marL="0" marR="0" indent="0" algn="ctr" defTabSz="889000" rtl="0" eaLnBrk="1" fontAlgn="base" latinLnBrk="0" hangingPunct="1">
          <a:defRPr kumimoji="0" sz="1400" b="0" i="0" u="none" strike="noStrike" cap="none" normalizeH="0" baseline="0" smtClean="0">
            <a:solidFill>
              <a:schemeClr val="tx1"/>
            </a:solidFill>
            <a:effectLst/>
            <a:latin typeface="+mn-lt"/>
            <a:cs typeface="+mn-cs"/>
          </a:defRPr>
        </a:defPPr>
      </a:lstStyle>
    </a:spDef>
    <a:lnDef>
      <a:spPr bwMode="auto"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 algn="l">
          <a:defRPr dirty="0" err="1" smtClean="0">
            <a:latin typeface="+mn-lt"/>
          </a:defRPr>
        </a:defPPr>
      </a:lstStyle>
    </a:txDef>
  </a:objectDefaults>
  <a:extraClrSchemeLst>
    <a:extraClrScheme>
      <a:clrScheme name="Letter 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tter Blank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tter Blank 3">
        <a:dk1>
          <a:srgbClr val="000000"/>
        </a:dk1>
        <a:lt1>
          <a:srgbClr val="FFFFFF"/>
        </a:lt1>
        <a:dk2>
          <a:srgbClr val="345782"/>
        </a:dk2>
        <a:lt2>
          <a:srgbClr val="808080"/>
        </a:lt2>
        <a:accent1>
          <a:srgbClr val="E2E2E2"/>
        </a:accent1>
        <a:accent2>
          <a:srgbClr val="C5DCDF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B2C7CA"/>
        </a:accent6>
        <a:hlink>
          <a:srgbClr val="5D8BA7"/>
        </a:hlink>
        <a:folHlink>
          <a:srgbClr val="9CBDC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blank.potx" id="{FE27A7EA-81F4-4353-B72F-AA4B47191510}" vid="{D1EF7419-DDE1-4261-B5C0-BE9C450E2437}"/>
    </a:ext>
  </a:extLst>
</a:theme>
</file>

<file path=ppt/theme/theme2.xml><?xml version="1.0" encoding="utf-8"?>
<a:theme xmlns:a="http://schemas.openxmlformats.org/drawingml/2006/main" name="1_Theme1">
  <a:themeElements>
    <a:clrScheme name="NHS">
      <a:dk1>
        <a:srgbClr val="000000"/>
      </a:dk1>
      <a:lt1>
        <a:srgbClr val="FFFFFF"/>
      </a:lt1>
      <a:dk2>
        <a:srgbClr val="0070C0"/>
      </a:dk2>
      <a:lt2>
        <a:srgbClr val="FFFFFF"/>
      </a:lt2>
      <a:accent1>
        <a:srgbClr val="D8D8D8"/>
      </a:accent1>
      <a:accent2>
        <a:srgbClr val="B2B2B2"/>
      </a:accent2>
      <a:accent3>
        <a:srgbClr val="D2E0E6"/>
      </a:accent3>
      <a:accent4>
        <a:srgbClr val="0070C0"/>
      </a:accent4>
      <a:accent5>
        <a:srgbClr val="BCDEC2"/>
      </a:accent5>
      <a:accent6>
        <a:srgbClr val="0070C0"/>
      </a:accent6>
      <a:hlink>
        <a:srgbClr val="4D4D4D"/>
      </a:hlink>
      <a:folHlink>
        <a:srgbClr val="808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91440" rIns="91440" bIns="91440" numCol="1" rtlCol="0" anchor="t" anchorCtr="0" compatLnSpc="1">
        <a:prstTxWarp prst="textNoShape">
          <a:avLst/>
        </a:prstTxWarp>
        <a:noAutofit/>
      </a:bodyPr>
      <a:lstStyle>
        <a:defPPr marL="0" marR="0" indent="0" algn="ctr" defTabSz="889000" rtl="0" eaLnBrk="1" fontAlgn="base" latinLnBrk="0" hangingPunct="1">
          <a:defRPr kumimoji="0" sz="1400" b="0" i="0" u="none" strike="noStrike" cap="none" normalizeH="0" baseline="0" smtClean="0">
            <a:solidFill>
              <a:schemeClr val="tx1"/>
            </a:solidFill>
            <a:effectLst/>
            <a:latin typeface="+mn-lt"/>
            <a:cs typeface="+mn-cs"/>
          </a:defRPr>
        </a:defPPr>
      </a:lstStyle>
    </a:spDef>
    <a:lnDef>
      <a:spPr bwMode="auto"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 algn="l">
          <a:defRPr dirty="0" err="1" smtClean="0">
            <a:latin typeface="+mn-lt"/>
          </a:defRPr>
        </a:defPPr>
      </a:lstStyle>
    </a:txDef>
  </a:objectDefaults>
  <a:extraClrSchemeLst>
    <a:extraClrScheme>
      <a:clrScheme name="Letter 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tter Blank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tter Blank 3">
        <a:dk1>
          <a:srgbClr val="000000"/>
        </a:dk1>
        <a:lt1>
          <a:srgbClr val="FFFFFF"/>
        </a:lt1>
        <a:dk2>
          <a:srgbClr val="345782"/>
        </a:dk2>
        <a:lt2>
          <a:srgbClr val="808080"/>
        </a:lt2>
        <a:accent1>
          <a:srgbClr val="E2E2E2"/>
        </a:accent1>
        <a:accent2>
          <a:srgbClr val="C5DCDF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B2C7CA"/>
        </a:accent6>
        <a:hlink>
          <a:srgbClr val="5D8BA7"/>
        </a:hlink>
        <a:folHlink>
          <a:srgbClr val="9CBDC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blank.potx" id="{9D26AB95-332B-4A49-B5D0-A3856185A88F}" vid="{2ADCEDD7-5459-42D9-8C8C-0A88C3A00E21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FC59CFA4602A49AC3BDAF1F5DD4AD1" ma:contentTypeVersion="7" ma:contentTypeDescription="Create a new document." ma:contentTypeScope="" ma:versionID="c65ba08bd50aaf5ec69a5d563d9d7160">
  <xsd:schema xmlns:xsd="http://www.w3.org/2001/XMLSchema" xmlns:p="http://schemas.microsoft.com/office/2006/metadata/properties" xmlns:ns2="614f71a7-1ffd-4a5b-b04c-721b42e4b93f" targetNamespace="http://schemas.microsoft.com/office/2006/metadata/properties" ma:root="true" ma:fieldsID="8a3eb56de8cb87a095342ef8a3972c2e" ns2:_="">
    <xsd:import namespace="614f71a7-1ffd-4a5b-b04c-721b42e4b93f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Software" minOccurs="0"/>
                <xsd:element ref="ns2:Produc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614f71a7-1ffd-4a5b-b04c-721b42e4b93f" elementFormDefault="qualified">
    <xsd:import namespace="http://schemas.microsoft.com/office/2006/documentManagement/types"/>
    <xsd:element name="Description0" ma:index="8" nillable="true" ma:displayName="Description" ma:hidden="true" ma:internalName="Description0" ma:readOnly="false">
      <xsd:simpleType>
        <xsd:restriction base="dms:Note"/>
      </xsd:simpleType>
    </xsd:element>
    <xsd:element name="Software" ma:index="9" nillable="true" ma:displayName="Software" ma:hidden="true" ma:internalName="Software" ma:readOnly="false">
      <xsd:simpleType>
        <xsd:restriction base="dms:Text">
          <xsd:maxLength value="10"/>
        </xsd:restriction>
      </xsd:simpleType>
    </xsd:element>
    <xsd:element name="Product" ma:index="10" nillable="true" ma:displayName="Product" ma:hidden="true" ma:internalName="Product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xsi="http://www.w3.org/2001/XMLSchema-instance" xmlns:p="http://schemas.microsoft.com/office/2006/metadata/properties">
  <documentManagement>
    <Description0 xmlns="614f71a7-1ffd-4a5b-b04c-721b42e4b93f" xsi:nil="true"/>
    <Software xmlns="614f71a7-1ffd-4a5b-b04c-721b42e4b93f" xsi:nil="true"/>
    <Product xmlns="614f71a7-1ffd-4a5b-b04c-721b42e4b93f" xsi:nil="true"/>
  </documentManagement>
</p:properties>
</file>

<file path=customXml/itemProps1.xml><?xml version="1.0" encoding="utf-8"?>
<ds:datastoreItem xmlns:ds="http://schemas.openxmlformats.org/officeDocument/2006/customXml" ds:itemID="{E474FE2C-5B29-4B50-9D68-7302231125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4066DD-0525-46AD-ADAA-51CEE937DE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4f71a7-1ffd-4a5b-b04c-721b42e4b93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B568EDC2-EF61-401F-9356-B4648DDC8638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614f71a7-1ffd-4a5b-b04c-721b42e4b93f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260</Words>
  <Application>Microsoft Office PowerPoint</Application>
  <PresentationFormat>A4 Paper (210x297 mm)</PresentationFormat>
  <Paragraphs>48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Theme1</vt:lpstr>
      <vt:lpstr>1_Theme1</vt:lpstr>
      <vt:lpstr>think-cell Slide</vt:lpstr>
      <vt:lpstr>Terms of Reference: DATE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8068-01-20T23:51:27Z</dcterms:created>
  <dcterms:modified xsi:type="dcterms:W3CDTF">2018-03-01T17:04:10Z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ormat Name">
    <vt:lpwstr>NHS_2016</vt:lpwstr>
  </property>
  <property fmtid="{D5CDD505-2E9C-101B-9397-08002B2CF9AE}" pid="3" name="Template Name">
    <vt:lpwstr>A4</vt:lpwstr>
  </property>
  <property fmtid="{D5CDD505-2E9C-101B-9397-08002B2CF9AE}" pid="4" name="ContentTypeId">
    <vt:lpwstr>0x01010077FC59CFA4602A49AC3BDAF1F5DD4AD1</vt:lpwstr>
  </property>
  <property fmtid="{D5CDD505-2E9C-101B-9397-08002B2CF9AE}" pid="5" name="Order">
    <vt:r8>155200</vt:r8>
  </property>
  <property fmtid="{D5CDD505-2E9C-101B-9397-08002B2CF9AE}" pid="6" name="_NewReviewCycle">
    <vt:lpwstr/>
  </property>
</Properties>
</file>