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0" r:id="rId4"/>
    <p:sldId id="262" r:id="rId5"/>
  </p:sldIdLst>
  <p:sldSz cx="9906000" cy="6858000" type="A4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4C0"/>
    <a:srgbClr val="CDECA4"/>
    <a:srgbClr val="FF99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2" autoAdjust="0"/>
    <p:restoredTop sz="94656" autoAdjust="0"/>
  </p:normalViewPr>
  <p:slideViewPr>
    <p:cSldViewPr>
      <p:cViewPr>
        <p:scale>
          <a:sx n="150" d="100"/>
          <a:sy n="150" d="100"/>
        </p:scale>
        <p:origin x="-420" y="15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F506C-ADDA-4E39-B3F2-60C657EEE523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07FE6-B76C-4693-B8C4-4F1E286E2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01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7FE6-B76C-4693-B8C4-4F1E286E27F3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7E968-4F05-4E1F-B1E8-6C8CCBA9F7F5}" type="datetimeFigureOut">
              <a:rPr lang="en-GB" smtClean="0"/>
              <a:t>30/05/2020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9964-5CED-4E41-95C0-2D7C6DDA26A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20" y="404664"/>
            <a:ext cx="8424936" cy="15204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/>
              <a:t>This patient has a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7200" b="1" dirty="0"/>
              <a:t>TRACHEOSTOMY</a:t>
            </a:r>
            <a:endParaRPr lang="en-GB" b="1" dirty="0"/>
          </a:p>
          <a:p>
            <a:pPr algn="ctr">
              <a:lnSpc>
                <a:spcPct val="80000"/>
              </a:lnSpc>
            </a:pPr>
            <a:r>
              <a:rPr lang="en-GB" sz="2000" b="1" dirty="0"/>
              <a:t>There is a potentially patent upper airway (Intubation may be difficult)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6496" y="1988840"/>
            <a:ext cx="8928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Surgical / Percutaneous</a:t>
            </a:r>
          </a:p>
          <a:p>
            <a:endParaRPr lang="en-GB" dirty="0"/>
          </a:p>
          <a:p>
            <a:r>
              <a:rPr lang="en-GB" b="1" dirty="0"/>
              <a:t>Performed on (date)	..............................</a:t>
            </a:r>
          </a:p>
          <a:p>
            <a:endParaRPr lang="en-GB" b="1" dirty="0"/>
          </a:p>
          <a:p>
            <a:r>
              <a:rPr lang="en-GB" b="1" dirty="0"/>
              <a:t>Tracheostomy tube size (if present)	...............</a:t>
            </a:r>
          </a:p>
          <a:p>
            <a:endParaRPr lang="en-GB" b="1" dirty="0"/>
          </a:p>
          <a:p>
            <a:r>
              <a:rPr lang="en-GB" b="1" dirty="0"/>
              <a:t>Hospital / NHS number	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496" y="4365104"/>
            <a:ext cx="4680520" cy="181588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Notes: Indicate tracheostomy type by circling the relevant figure.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Indicate location and function of any sutures</a:t>
            </a:r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</a:p>
          <a:p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Indicate if inner tube present.</a:t>
            </a:r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Laryngoscopy grade and notes on upper airway management.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Any problems with this tracheostomy</a:t>
            </a:r>
            <a:r>
              <a:rPr lang="en-GB" sz="14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3040" y="2636912"/>
            <a:ext cx="4248472" cy="2808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0638" y="6203871"/>
            <a:ext cx="9428905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Emergency Call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DIAL 2222 and state ANAESTHETIC EMERGENCY TEAM and your location </a:t>
            </a:r>
            <a:r>
              <a:rPr lang="en-GB" sz="1400" b="1" dirty="0" smtClean="0">
                <a:solidFill>
                  <a:srgbClr val="FF0000"/>
                </a:solidFill>
              </a:rPr>
              <a:t>              </a:t>
            </a:r>
            <a:r>
              <a:rPr lang="en-GB" sz="1400" b="1" dirty="0" smtClean="0">
                <a:solidFill>
                  <a:schemeClr val="tx1"/>
                </a:solidFill>
              </a:rPr>
              <a:t>		                     Anaesthesia/ICU Bleep  1319  </a:t>
            </a:r>
            <a:r>
              <a:rPr lang="en-GB" sz="1400" b="1" dirty="0">
                <a:solidFill>
                  <a:schemeClr val="tx1"/>
                </a:solidFill>
              </a:rPr>
              <a:t>	</a:t>
            </a:r>
            <a:r>
              <a:rPr lang="en-GB" sz="1400" b="1" dirty="0" smtClean="0">
                <a:solidFill>
                  <a:schemeClr val="tx1"/>
                </a:solidFill>
              </a:rPr>
              <a:t>CCOT </a:t>
            </a:r>
            <a:r>
              <a:rPr lang="en-GB" sz="1400" b="1" dirty="0" smtClean="0">
                <a:solidFill>
                  <a:schemeClr val="tx1"/>
                </a:solidFill>
              </a:rPr>
              <a:t>Bleep </a:t>
            </a:r>
            <a:r>
              <a:rPr lang="en-GB" sz="1400" b="1" dirty="0">
                <a:solidFill>
                  <a:schemeClr val="tx1"/>
                </a:solidFill>
              </a:rPr>
              <a:t>	</a:t>
            </a:r>
            <a:r>
              <a:rPr lang="en-GB" sz="1400" b="1" dirty="0" smtClean="0">
                <a:solidFill>
                  <a:schemeClr val="tx1"/>
                </a:solidFill>
              </a:rPr>
              <a:t> 1374</a:t>
            </a:r>
            <a:r>
              <a:rPr lang="en-GB" sz="1400" b="1" dirty="0">
                <a:solidFill>
                  <a:schemeClr val="tx1"/>
                </a:solidFill>
              </a:rPr>
              <a:t>	</a:t>
            </a:r>
          </a:p>
        </p:txBody>
      </p:sp>
      <p:pic>
        <p:nvPicPr>
          <p:cNvPr id="13" name="Picture 4" descr="D:\Dropbox\Working on\eLfH\Tracheostomy\Images etc for Trachy eLfH\Generic Images\Per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5087" y="2901697"/>
            <a:ext cx="1599111" cy="2232248"/>
          </a:xfrm>
          <a:prstGeom prst="rect">
            <a:avLst/>
          </a:prstGeom>
          <a:noFill/>
        </p:spPr>
      </p:pic>
      <p:pic>
        <p:nvPicPr>
          <p:cNvPr id="14" name="Picture 7" descr="D:\Dropbox\Working on\eLfH\Tracheostomy\Images etc for Trachy eLfH\Generic Images\Slit typ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61312" y="2942327"/>
            <a:ext cx="1392155" cy="216024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961112" y="5585370"/>
            <a:ext cx="36004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Check tracheostomy emergency kit at bedside  </a:t>
            </a:r>
            <a:endParaRPr lang="en-GB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71" y="-1"/>
            <a:ext cx="9936906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185B324-5729-464B-9062-90E17C90AE4A}"/>
              </a:ext>
            </a:extLst>
          </p:cNvPr>
          <p:cNvSpPr txBox="1"/>
          <p:nvPr/>
        </p:nvSpPr>
        <p:spPr>
          <a:xfrm rot="5400000">
            <a:off x="-3197114" y="3298195"/>
            <a:ext cx="6768751" cy="261610"/>
          </a:xfrm>
          <a:prstGeom prst="rect">
            <a:avLst/>
          </a:prstGeom>
          <a:solidFill>
            <a:srgbClr val="CDECA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National Tracheostomy Safety Project. </a:t>
            </a:r>
            <a:r>
              <a:rPr lang="en-GB" sz="1100" dirty="0"/>
              <a:t>Review date 1/1/22. Feedback &amp; resources at </a:t>
            </a:r>
            <a:r>
              <a:rPr lang="en-GB" sz="1100" b="1" dirty="0"/>
              <a:t>www.tracheostomy.org.uk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2520" y="404664"/>
            <a:ext cx="8424936" cy="15204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2400" b="1" dirty="0"/>
              <a:t>This patient has a</a:t>
            </a:r>
            <a:r>
              <a:rPr lang="en-GB" b="1" dirty="0"/>
              <a:t/>
            </a:r>
            <a:br>
              <a:rPr lang="en-GB" b="1" dirty="0"/>
            </a:br>
            <a:r>
              <a:rPr lang="en-GB" sz="7200" b="1" dirty="0"/>
              <a:t>LARYNGECTOMY</a:t>
            </a:r>
            <a:endParaRPr lang="en-GB" b="1" dirty="0"/>
          </a:p>
          <a:p>
            <a:pPr algn="ctr">
              <a:lnSpc>
                <a:spcPct val="80000"/>
              </a:lnSpc>
            </a:pPr>
            <a:r>
              <a:rPr lang="en-GB" sz="2000" b="1" dirty="0"/>
              <a:t>and CANNOT be intubated or oxygenated via the mouth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6496" y="1988840"/>
            <a:ext cx="892899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Follow the LARYNGECTOMY algorithm of breathing difficulties</a:t>
            </a:r>
          </a:p>
          <a:p>
            <a:endParaRPr lang="en-GB" dirty="0"/>
          </a:p>
          <a:p>
            <a:r>
              <a:rPr lang="en-GB" b="1" dirty="0"/>
              <a:t>Performed on (date)	..............................</a:t>
            </a:r>
          </a:p>
          <a:p>
            <a:endParaRPr lang="en-GB" b="1" dirty="0"/>
          </a:p>
          <a:p>
            <a:r>
              <a:rPr lang="en-GB" b="1" dirty="0"/>
              <a:t>Tracheostomy tube size (if present)	...............</a:t>
            </a:r>
          </a:p>
          <a:p>
            <a:endParaRPr lang="en-GB" b="1" dirty="0"/>
          </a:p>
          <a:p>
            <a:r>
              <a:rPr lang="en-GB" b="1" dirty="0"/>
              <a:t>Hospital / NHS number	..............................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496" y="4365104"/>
            <a:ext cx="4680520" cy="138499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Notes: </a:t>
            </a: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sz="14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400" dirty="0">
                <a:solidFill>
                  <a:schemeClr val="tx1"/>
                </a:solidFill>
              </a:rPr>
              <a:t>There may not be a tube in the stoma.</a:t>
            </a:r>
          </a:p>
          <a:p>
            <a:r>
              <a:rPr lang="en-GB" sz="1400" dirty="0">
                <a:solidFill>
                  <a:schemeClr val="tx1"/>
                </a:solidFill>
              </a:rPr>
              <a:t>The trachea (wind pipe) ends at the neck stoma</a:t>
            </a:r>
          </a:p>
          <a:p>
            <a:r>
              <a:rPr lang="en-GB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GB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3040" y="2924944"/>
            <a:ext cx="4248472" cy="2808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9" descr="D:\Dropbox\Working on\eLfH\Tracheostomy\Images etc for Trachy eLfH\Generic Images\laryngectom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5168" y="2998390"/>
            <a:ext cx="1833405" cy="266285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72480" y="6165304"/>
            <a:ext cx="9428905" cy="58477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Emergency Call</a:t>
            </a:r>
            <a:r>
              <a:rPr lang="en-GB" b="1" dirty="0" smtClean="0">
                <a:solidFill>
                  <a:srgbClr val="FF0000"/>
                </a:solidFill>
              </a:rPr>
              <a:t>: </a:t>
            </a:r>
            <a:r>
              <a:rPr lang="en-GB" b="1" dirty="0" smtClean="0">
                <a:solidFill>
                  <a:srgbClr val="FF0000"/>
                </a:solidFill>
              </a:rPr>
              <a:t>DIAL 2222 and state ANAESTHETIC EMERGENCY TEAM and your location </a:t>
            </a:r>
            <a:r>
              <a:rPr lang="en-GB" sz="1400" b="1" dirty="0" smtClean="0">
                <a:solidFill>
                  <a:srgbClr val="FF0000"/>
                </a:solidFill>
              </a:rPr>
              <a:t>              </a:t>
            </a:r>
            <a:r>
              <a:rPr lang="en-GB" sz="1400" b="1" dirty="0" smtClean="0">
                <a:solidFill>
                  <a:schemeClr val="tx1"/>
                </a:solidFill>
              </a:rPr>
              <a:t>		                     Anaesthesia/ICU Bleep  1319  </a:t>
            </a:r>
            <a:r>
              <a:rPr lang="en-GB" sz="1400" b="1" dirty="0">
                <a:solidFill>
                  <a:schemeClr val="tx1"/>
                </a:solidFill>
              </a:rPr>
              <a:t>	</a:t>
            </a:r>
            <a:r>
              <a:rPr lang="en-GB" sz="1400" b="1" dirty="0" smtClean="0">
                <a:solidFill>
                  <a:schemeClr val="tx1"/>
                </a:solidFill>
              </a:rPr>
              <a:t>CCOT </a:t>
            </a:r>
            <a:r>
              <a:rPr lang="en-GB" sz="1400" b="1" dirty="0" smtClean="0">
                <a:solidFill>
                  <a:schemeClr val="tx1"/>
                </a:solidFill>
              </a:rPr>
              <a:t>Bleep </a:t>
            </a:r>
            <a:r>
              <a:rPr lang="en-GB" sz="1400" b="1" dirty="0">
                <a:solidFill>
                  <a:schemeClr val="tx1"/>
                </a:solidFill>
              </a:rPr>
              <a:t>	</a:t>
            </a:r>
            <a:r>
              <a:rPr lang="en-GB" sz="1400" b="1" dirty="0" smtClean="0">
                <a:solidFill>
                  <a:schemeClr val="tx1"/>
                </a:solidFill>
              </a:rPr>
              <a:t> 1374</a:t>
            </a:r>
            <a:r>
              <a:rPr lang="en-GB" sz="1400" b="1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45088" y="5805264"/>
            <a:ext cx="36004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Check tracheostomy emergency kit at bedside  </a:t>
            </a:r>
            <a:endParaRPr lang="en-GB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14F82B8-B8AC-5B48-8C11-2FB112CE562D}"/>
              </a:ext>
            </a:extLst>
          </p:cNvPr>
          <p:cNvSpPr txBox="1"/>
          <p:nvPr/>
        </p:nvSpPr>
        <p:spPr>
          <a:xfrm rot="5400000">
            <a:off x="-3197114" y="3298195"/>
            <a:ext cx="6768751" cy="261610"/>
          </a:xfrm>
          <a:prstGeom prst="rect">
            <a:avLst/>
          </a:prstGeom>
          <a:solidFill>
            <a:srgbClr val="F2C4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National Tracheostomy Safety Project. </a:t>
            </a:r>
            <a:r>
              <a:rPr lang="en-GB" sz="1100" dirty="0"/>
              <a:t>Review date 1/1/22. Feedback &amp; resources at </a:t>
            </a:r>
            <a:r>
              <a:rPr lang="en-GB" sz="1100" b="1" dirty="0"/>
              <a:t>www.tracheostomy.org.uk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ed head signs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34&quot;&gt;&lt;property id=&quot;20148&quot; value=&quot;5&quot;/&gt;&lt;property id=&quot;20300&quot; value=&quot;Slide 6 - &amp;quot;Images for bedhead signs&amp;quot;&quot;/&gt;&lt;property id=&quot;20307&quot; value=&quot;258&quot;/&gt;&lt;/object&gt;&lt;object type=&quot;3&quot; unique_id=&quot;10055&quot;&gt;&lt;property id=&quot;20148&quot; value=&quot;5&quot;/&gt;&lt;property id=&quot;20300&quot; value=&quot;Slide 4&quot;/&gt;&lt;property id=&quot;20307&quot; value=&quot;260&quot;/&gt;&lt;/object&gt;&lt;object type=&quot;3&quot; unique_id=&quot;10124&quot;&gt;&lt;property id=&quot;20148&quot; value=&quot;5&quot;/&gt;&lt;property id=&quot;20300&quot; value=&quot;Slide 3&quot;/&gt;&lt;property id=&quot;20307&quot; value=&quot;261&quot;/&gt;&lt;/object&gt;&lt;object type=&quot;3&quot; unique_id=&quot;10125&quot;&gt;&lt;property id=&quot;20148&quot; value=&quot;5&quot;/&gt;&lt;property id=&quot;20300&quot; value=&quot;Slide 5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162</Words>
  <Application>Microsoft Office PowerPoint</Application>
  <PresentationFormat>A4 Paper (210x297 mm)</PresentationFormat>
  <Paragraphs>39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 head signs</dc:title>
  <dc:creator>Brendan &amp; Emma</dc:creator>
  <cp:lastModifiedBy>aau</cp:lastModifiedBy>
  <cp:revision>21</cp:revision>
  <dcterms:created xsi:type="dcterms:W3CDTF">2011-10-24T19:44:03Z</dcterms:created>
  <dcterms:modified xsi:type="dcterms:W3CDTF">2020-05-30T14:09:15Z</dcterms:modified>
</cp:coreProperties>
</file>