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801600" cy="9601200" type="A3"/>
  <p:notesSz cx="6858000" cy="9144000"/>
  <p:defaultTextStyle>
    <a:defPPr>
      <a:defRPr lang="en-US"/>
    </a:defPPr>
    <a:lvl1pPr marL="0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 autoAdjust="0"/>
  </p:normalViewPr>
  <p:slideViewPr>
    <p:cSldViewPr snapToGrid="0" snapToObjects="1">
      <p:cViewPr varScale="1">
        <p:scale>
          <a:sx n="51" d="100"/>
          <a:sy n="51" d="100"/>
        </p:scale>
        <p:origin x="-1208" y="-2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629355" y="5124684"/>
            <a:ext cx="11041380" cy="965357"/>
          </a:xfrm>
          <a:prstGeom prst="rect">
            <a:avLst/>
          </a:prstGeom>
        </p:spPr>
        <p:txBody>
          <a:bodyPr/>
          <a:lstStyle>
            <a:lvl1pPr>
              <a:defRPr sz="504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9216" y="6110937"/>
            <a:ext cx="9601200" cy="6625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2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640093" indent="0" algn="ctr">
              <a:buNone/>
              <a:defRPr sz="2800"/>
            </a:lvl2pPr>
            <a:lvl3pPr marL="1280185" indent="0" algn="ctr">
              <a:buNone/>
              <a:defRPr sz="2520"/>
            </a:lvl3pPr>
            <a:lvl4pPr marL="1920278" indent="0" algn="ctr">
              <a:buNone/>
              <a:defRPr sz="2240"/>
            </a:lvl4pPr>
            <a:lvl5pPr marL="2560372" indent="0" algn="ctr">
              <a:buNone/>
              <a:defRPr sz="2240"/>
            </a:lvl5pPr>
            <a:lvl6pPr marL="3200464" indent="0" algn="ctr">
              <a:buNone/>
              <a:defRPr sz="2240"/>
            </a:lvl6pPr>
            <a:lvl7pPr marL="3840557" indent="0" algn="ctr">
              <a:buNone/>
              <a:defRPr sz="2240"/>
            </a:lvl7pPr>
            <a:lvl8pPr marL="4480650" indent="0" algn="ctr">
              <a:buNone/>
              <a:defRPr sz="2240"/>
            </a:lvl8pPr>
            <a:lvl9pPr marL="5120742" indent="0" algn="ctr">
              <a:buNone/>
              <a:defRPr sz="224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4625" y="410235"/>
            <a:ext cx="1512917" cy="610985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xmlns="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883333"/>
            <a:ext cx="12801600" cy="433251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733EB1D2-9EB5-4BBA-9043-DD9322866AB7}"/>
              </a:ext>
            </a:extLst>
          </p:cNvPr>
          <p:cNvSpPr txBox="1"/>
          <p:nvPr userDrawn="1"/>
        </p:nvSpPr>
        <p:spPr>
          <a:xfrm>
            <a:off x="3605784" y="8110119"/>
            <a:ext cx="5590032" cy="56896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128016" tIns="64008" rIns="128016" bIns="640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25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68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45666" y="1881327"/>
            <a:ext cx="10832744" cy="3141779"/>
          </a:xfrm>
          <a:prstGeom prst="rect">
            <a:avLst/>
          </a:prstGeom>
        </p:spPr>
        <p:txBody>
          <a:bodyPr/>
          <a:lstStyle>
            <a:lvl1pPr>
              <a:defRPr sz="196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6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6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6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6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40082" y="768098"/>
            <a:ext cx="9193877" cy="856309"/>
          </a:xfrm>
          <a:prstGeom prst="rect">
            <a:avLst/>
          </a:prstGeom>
        </p:spPr>
        <p:txBody>
          <a:bodyPr/>
          <a:lstStyle>
            <a:lvl1pPr>
              <a:defRPr sz="504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392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7841" y="8921552"/>
            <a:ext cx="906307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68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68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8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8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68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66946" y="8866817"/>
            <a:ext cx="801243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4625" y="410235"/>
            <a:ext cx="1512917" cy="6109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07841" y="8921552"/>
            <a:ext cx="906307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68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68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8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8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66946" y="8866817"/>
            <a:ext cx="801243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1280185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7" indent="-320047" algn="l" defTabSz="1280185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4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161" y="382611"/>
            <a:ext cx="9193877" cy="856309"/>
          </a:xfrm>
        </p:spPr>
        <p:txBody>
          <a:bodyPr/>
          <a:lstStyle/>
          <a:p>
            <a:r>
              <a:rPr lang="en-GB" dirty="0"/>
              <a:t>Waiting List Review Process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FC23D186-A6FE-41C0-904E-DE589B4535DD}"/>
              </a:ext>
            </a:extLst>
          </p:cNvPr>
          <p:cNvSpPr/>
          <p:nvPr/>
        </p:nvSpPr>
        <p:spPr>
          <a:xfrm>
            <a:off x="935827" y="3131956"/>
            <a:ext cx="692341" cy="1645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on waiting list for appointment</a:t>
            </a:r>
          </a:p>
        </p:txBody>
      </p:sp>
      <p:sp>
        <p:nvSpPr>
          <p:cNvPr id="57" name="Freeform 25">
            <a:extLst>
              <a:ext uri="{FF2B5EF4-FFF2-40B4-BE49-F238E27FC236}">
                <a16:creationId xmlns:a16="http://schemas.microsoft.com/office/drawing/2014/main" xmlns="" id="{A9901012-BB70-4DA1-8C93-58AB594E8F5C}"/>
              </a:ext>
            </a:extLst>
          </p:cNvPr>
          <p:cNvSpPr>
            <a:spLocks noEditPoints="1"/>
          </p:cNvSpPr>
          <p:nvPr/>
        </p:nvSpPr>
        <p:spPr bwMode="auto">
          <a:xfrm>
            <a:off x="1089919" y="2576127"/>
            <a:ext cx="384156" cy="454494"/>
          </a:xfrm>
          <a:custGeom>
            <a:avLst/>
            <a:gdLst>
              <a:gd name="T0" fmla="*/ 154 w 176"/>
              <a:gd name="T1" fmla="*/ 123 h 208"/>
              <a:gd name="T2" fmla="*/ 112 w 176"/>
              <a:gd name="T3" fmla="*/ 107 h 208"/>
              <a:gd name="T4" fmla="*/ 144 w 176"/>
              <a:gd name="T5" fmla="*/ 56 h 208"/>
              <a:gd name="T6" fmla="*/ 88 w 176"/>
              <a:gd name="T7" fmla="*/ 0 h 208"/>
              <a:gd name="T8" fmla="*/ 32 w 176"/>
              <a:gd name="T9" fmla="*/ 56 h 208"/>
              <a:gd name="T10" fmla="*/ 64 w 176"/>
              <a:gd name="T11" fmla="*/ 107 h 208"/>
              <a:gd name="T12" fmla="*/ 22 w 176"/>
              <a:gd name="T13" fmla="*/ 123 h 208"/>
              <a:gd name="T14" fmla="*/ 0 w 176"/>
              <a:gd name="T15" fmla="*/ 164 h 208"/>
              <a:gd name="T16" fmla="*/ 0 w 176"/>
              <a:gd name="T17" fmla="*/ 192 h 208"/>
              <a:gd name="T18" fmla="*/ 16 w 176"/>
              <a:gd name="T19" fmla="*/ 208 h 208"/>
              <a:gd name="T20" fmla="*/ 160 w 176"/>
              <a:gd name="T21" fmla="*/ 208 h 208"/>
              <a:gd name="T22" fmla="*/ 176 w 176"/>
              <a:gd name="T23" fmla="*/ 192 h 208"/>
              <a:gd name="T24" fmla="*/ 176 w 176"/>
              <a:gd name="T25" fmla="*/ 164 h 208"/>
              <a:gd name="T26" fmla="*/ 154 w 176"/>
              <a:gd name="T27" fmla="*/ 123 h 208"/>
              <a:gd name="T28" fmla="*/ 40 w 176"/>
              <a:gd name="T29" fmla="*/ 56 h 208"/>
              <a:gd name="T30" fmla="*/ 88 w 176"/>
              <a:gd name="T31" fmla="*/ 8 h 208"/>
              <a:gd name="T32" fmla="*/ 136 w 176"/>
              <a:gd name="T33" fmla="*/ 56 h 208"/>
              <a:gd name="T34" fmla="*/ 88 w 176"/>
              <a:gd name="T35" fmla="*/ 104 h 208"/>
              <a:gd name="T36" fmla="*/ 40 w 176"/>
              <a:gd name="T37" fmla="*/ 56 h 208"/>
              <a:gd name="T38" fmla="*/ 168 w 176"/>
              <a:gd name="T39" fmla="*/ 192 h 208"/>
              <a:gd name="T40" fmla="*/ 160 w 176"/>
              <a:gd name="T41" fmla="*/ 200 h 208"/>
              <a:gd name="T42" fmla="*/ 16 w 176"/>
              <a:gd name="T43" fmla="*/ 200 h 208"/>
              <a:gd name="T44" fmla="*/ 8 w 176"/>
              <a:gd name="T45" fmla="*/ 192 h 208"/>
              <a:gd name="T46" fmla="*/ 8 w 176"/>
              <a:gd name="T47" fmla="*/ 164 h 208"/>
              <a:gd name="T48" fmla="*/ 26 w 176"/>
              <a:gd name="T49" fmla="*/ 130 h 208"/>
              <a:gd name="T50" fmla="*/ 88 w 176"/>
              <a:gd name="T51" fmla="*/ 112 h 208"/>
              <a:gd name="T52" fmla="*/ 150 w 176"/>
              <a:gd name="T53" fmla="*/ 130 h 208"/>
              <a:gd name="T54" fmla="*/ 168 w 176"/>
              <a:gd name="T55" fmla="*/ 164 h 208"/>
              <a:gd name="T56" fmla="*/ 168 w 176"/>
              <a:gd name="T57" fmla="*/ 192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208">
                <a:moveTo>
                  <a:pt x="154" y="123"/>
                </a:moveTo>
                <a:cubicBezTo>
                  <a:pt x="144" y="117"/>
                  <a:pt x="129" y="110"/>
                  <a:pt x="112" y="107"/>
                </a:cubicBezTo>
                <a:cubicBezTo>
                  <a:pt x="131" y="98"/>
                  <a:pt x="144" y="78"/>
                  <a:pt x="144" y="56"/>
                </a:cubicBezTo>
                <a:cubicBezTo>
                  <a:pt x="144" y="25"/>
                  <a:pt x="119" y="0"/>
                  <a:pt x="88" y="0"/>
                </a:cubicBezTo>
                <a:cubicBezTo>
                  <a:pt x="57" y="0"/>
                  <a:pt x="32" y="25"/>
                  <a:pt x="32" y="56"/>
                </a:cubicBezTo>
                <a:cubicBezTo>
                  <a:pt x="32" y="78"/>
                  <a:pt x="45" y="98"/>
                  <a:pt x="64" y="107"/>
                </a:cubicBezTo>
                <a:cubicBezTo>
                  <a:pt x="47" y="110"/>
                  <a:pt x="32" y="117"/>
                  <a:pt x="22" y="123"/>
                </a:cubicBezTo>
                <a:cubicBezTo>
                  <a:pt x="8" y="131"/>
                  <a:pt x="0" y="146"/>
                  <a:pt x="0" y="164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201"/>
                  <a:pt x="7" y="208"/>
                  <a:pt x="16" y="208"/>
                </a:cubicBezTo>
                <a:cubicBezTo>
                  <a:pt x="160" y="208"/>
                  <a:pt x="160" y="208"/>
                  <a:pt x="160" y="208"/>
                </a:cubicBezTo>
                <a:cubicBezTo>
                  <a:pt x="169" y="208"/>
                  <a:pt x="176" y="201"/>
                  <a:pt x="176" y="192"/>
                </a:cubicBezTo>
                <a:cubicBezTo>
                  <a:pt x="176" y="164"/>
                  <a:pt x="176" y="164"/>
                  <a:pt x="176" y="164"/>
                </a:cubicBezTo>
                <a:cubicBezTo>
                  <a:pt x="176" y="146"/>
                  <a:pt x="168" y="131"/>
                  <a:pt x="154" y="123"/>
                </a:cubicBezTo>
                <a:close/>
                <a:moveTo>
                  <a:pt x="40" y="56"/>
                </a:moveTo>
                <a:cubicBezTo>
                  <a:pt x="40" y="30"/>
                  <a:pt x="62" y="8"/>
                  <a:pt x="88" y="8"/>
                </a:cubicBezTo>
                <a:cubicBezTo>
                  <a:pt x="114" y="8"/>
                  <a:pt x="136" y="30"/>
                  <a:pt x="136" y="56"/>
                </a:cubicBezTo>
                <a:cubicBezTo>
                  <a:pt x="136" y="82"/>
                  <a:pt x="114" y="104"/>
                  <a:pt x="88" y="104"/>
                </a:cubicBezTo>
                <a:cubicBezTo>
                  <a:pt x="62" y="104"/>
                  <a:pt x="40" y="82"/>
                  <a:pt x="40" y="56"/>
                </a:cubicBezTo>
                <a:close/>
                <a:moveTo>
                  <a:pt x="168" y="192"/>
                </a:moveTo>
                <a:cubicBezTo>
                  <a:pt x="168" y="196"/>
                  <a:pt x="164" y="200"/>
                  <a:pt x="160" y="200"/>
                </a:cubicBezTo>
                <a:cubicBezTo>
                  <a:pt x="16" y="200"/>
                  <a:pt x="16" y="200"/>
                  <a:pt x="16" y="200"/>
                </a:cubicBezTo>
                <a:cubicBezTo>
                  <a:pt x="12" y="200"/>
                  <a:pt x="8" y="196"/>
                  <a:pt x="8" y="192"/>
                </a:cubicBezTo>
                <a:cubicBezTo>
                  <a:pt x="8" y="164"/>
                  <a:pt x="8" y="164"/>
                  <a:pt x="8" y="164"/>
                </a:cubicBezTo>
                <a:cubicBezTo>
                  <a:pt x="8" y="149"/>
                  <a:pt x="15" y="136"/>
                  <a:pt x="26" y="130"/>
                </a:cubicBezTo>
                <a:cubicBezTo>
                  <a:pt x="40" y="122"/>
                  <a:pt x="63" y="112"/>
                  <a:pt x="88" y="112"/>
                </a:cubicBezTo>
                <a:cubicBezTo>
                  <a:pt x="113" y="112"/>
                  <a:pt x="136" y="122"/>
                  <a:pt x="150" y="130"/>
                </a:cubicBezTo>
                <a:cubicBezTo>
                  <a:pt x="161" y="136"/>
                  <a:pt x="168" y="149"/>
                  <a:pt x="168" y="164"/>
                </a:cubicBezTo>
                <a:lnTo>
                  <a:pt x="168" y="192"/>
                </a:lnTo>
                <a:close/>
              </a:path>
            </a:pathLst>
          </a:custGeom>
          <a:solidFill>
            <a:srgbClr val="293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7913" tIns="38957" rIns="77913" bIns="3895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6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51C7736D-7281-4694-9E76-4E57988BFA7A}"/>
              </a:ext>
            </a:extLst>
          </p:cNvPr>
          <p:cNvSpPr/>
          <p:nvPr/>
        </p:nvSpPr>
        <p:spPr>
          <a:xfrm>
            <a:off x="2609276" y="3131956"/>
            <a:ext cx="1554605" cy="1645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Clinician has a remote consultation with the patient to discuss the PIFU process, symptoms to watch out for and to jointly agree whether the patient initiated follow up model is right for them</a:t>
            </a: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a physical exam is required, this can be done in a physical face to face consultation</a:t>
            </a:r>
          </a:p>
        </p:txBody>
      </p:sp>
      <p:sp>
        <p:nvSpPr>
          <p:cNvPr id="59" name="Freeform 6">
            <a:extLst>
              <a:ext uri="{FF2B5EF4-FFF2-40B4-BE49-F238E27FC236}">
                <a16:creationId xmlns:a16="http://schemas.microsoft.com/office/drawing/2014/main" xmlns="" id="{A5FD7698-24A5-4551-822E-27A263499A44}"/>
              </a:ext>
            </a:extLst>
          </p:cNvPr>
          <p:cNvSpPr>
            <a:spLocks noEditPoints="1"/>
          </p:cNvSpPr>
          <p:nvPr/>
        </p:nvSpPr>
        <p:spPr bwMode="auto">
          <a:xfrm>
            <a:off x="5550236" y="2584070"/>
            <a:ext cx="454494" cy="420678"/>
          </a:xfrm>
          <a:custGeom>
            <a:avLst/>
            <a:gdLst>
              <a:gd name="T0" fmla="*/ 128 w 208"/>
              <a:gd name="T1" fmla="*/ 44 h 192"/>
              <a:gd name="T2" fmla="*/ 80 w 208"/>
              <a:gd name="T3" fmla="*/ 44 h 192"/>
              <a:gd name="T4" fmla="*/ 80 w 208"/>
              <a:gd name="T5" fmla="*/ 60 h 192"/>
              <a:gd name="T6" fmla="*/ 112 w 208"/>
              <a:gd name="T7" fmla="*/ 60 h 192"/>
              <a:gd name="T8" fmla="*/ 84 w 208"/>
              <a:gd name="T9" fmla="*/ 88 h 192"/>
              <a:gd name="T10" fmla="*/ 124 w 208"/>
              <a:gd name="T11" fmla="*/ 80 h 192"/>
              <a:gd name="T12" fmla="*/ 84 w 208"/>
              <a:gd name="T13" fmla="*/ 88 h 192"/>
              <a:gd name="T14" fmla="*/ 84 w 208"/>
              <a:gd name="T15" fmla="*/ 104 h 192"/>
              <a:gd name="T16" fmla="*/ 108 w 208"/>
              <a:gd name="T17" fmla="*/ 96 h 192"/>
              <a:gd name="T18" fmla="*/ 124 w 208"/>
              <a:gd name="T19" fmla="*/ 128 h 192"/>
              <a:gd name="T20" fmla="*/ 84 w 208"/>
              <a:gd name="T21" fmla="*/ 120 h 192"/>
              <a:gd name="T22" fmla="*/ 108 w 208"/>
              <a:gd name="T23" fmla="*/ 136 h 192"/>
              <a:gd name="T24" fmla="*/ 84 w 208"/>
              <a:gd name="T25" fmla="*/ 144 h 192"/>
              <a:gd name="T26" fmla="*/ 108 w 208"/>
              <a:gd name="T27" fmla="*/ 136 h 192"/>
              <a:gd name="T28" fmla="*/ 49 w 208"/>
              <a:gd name="T29" fmla="*/ 63 h 192"/>
              <a:gd name="T30" fmla="*/ 71 w 208"/>
              <a:gd name="T31" fmla="*/ 47 h 192"/>
              <a:gd name="T32" fmla="*/ 65 w 208"/>
              <a:gd name="T33" fmla="*/ 41 h 192"/>
              <a:gd name="T34" fmla="*/ 41 w 208"/>
              <a:gd name="T35" fmla="*/ 49 h 192"/>
              <a:gd name="T36" fmla="*/ 52 w 208"/>
              <a:gd name="T37" fmla="*/ 94 h 192"/>
              <a:gd name="T38" fmla="*/ 41 w 208"/>
              <a:gd name="T39" fmla="*/ 95 h 192"/>
              <a:gd name="T40" fmla="*/ 55 w 208"/>
              <a:gd name="T41" fmla="*/ 103 h 192"/>
              <a:gd name="T42" fmla="*/ 65 w 208"/>
              <a:gd name="T43" fmla="*/ 81 h 192"/>
              <a:gd name="T44" fmla="*/ 52 w 208"/>
              <a:gd name="T45" fmla="*/ 134 h 192"/>
              <a:gd name="T46" fmla="*/ 41 w 208"/>
              <a:gd name="T47" fmla="*/ 135 h 192"/>
              <a:gd name="T48" fmla="*/ 55 w 208"/>
              <a:gd name="T49" fmla="*/ 143 h 192"/>
              <a:gd name="T50" fmla="*/ 65 w 208"/>
              <a:gd name="T51" fmla="*/ 121 h 192"/>
              <a:gd name="T52" fmla="*/ 184 w 208"/>
              <a:gd name="T53" fmla="*/ 40 h 192"/>
              <a:gd name="T54" fmla="*/ 168 w 208"/>
              <a:gd name="T55" fmla="*/ 164 h 192"/>
              <a:gd name="T56" fmla="*/ 182 w 208"/>
              <a:gd name="T57" fmla="*/ 192 h 192"/>
              <a:gd name="T58" fmla="*/ 196 w 208"/>
              <a:gd name="T59" fmla="*/ 164 h 192"/>
              <a:gd name="T60" fmla="*/ 200 w 208"/>
              <a:gd name="T61" fmla="*/ 92 h 192"/>
              <a:gd name="T62" fmla="*/ 208 w 208"/>
              <a:gd name="T63" fmla="*/ 64 h 192"/>
              <a:gd name="T64" fmla="*/ 176 w 208"/>
              <a:gd name="T65" fmla="*/ 163 h 192"/>
              <a:gd name="T66" fmla="*/ 188 w 208"/>
              <a:gd name="T67" fmla="*/ 163 h 192"/>
              <a:gd name="T68" fmla="*/ 176 w 208"/>
              <a:gd name="T69" fmla="*/ 52 h 192"/>
              <a:gd name="T70" fmla="*/ 188 w 208"/>
              <a:gd name="T71" fmla="*/ 52 h 192"/>
              <a:gd name="T72" fmla="*/ 192 w 208"/>
              <a:gd name="T73" fmla="*/ 28 h 192"/>
              <a:gd name="T74" fmla="*/ 44 w 208"/>
              <a:gd name="T75" fmla="*/ 0 h 192"/>
              <a:gd name="T76" fmla="*/ 4 w 208"/>
              <a:gd name="T77" fmla="*/ 160 h 192"/>
              <a:gd name="T78" fmla="*/ 0 w 208"/>
              <a:gd name="T79" fmla="*/ 172 h 192"/>
              <a:gd name="T80" fmla="*/ 160 w 208"/>
              <a:gd name="T81" fmla="*/ 172 h 192"/>
              <a:gd name="T82" fmla="*/ 191 w 208"/>
              <a:gd name="T83" fmla="*/ 31 h 192"/>
              <a:gd name="T84" fmla="*/ 8 w 208"/>
              <a:gd name="T85" fmla="*/ 168 h 192"/>
              <a:gd name="T86" fmla="*/ 124 w 208"/>
              <a:gd name="T87" fmla="*/ 184 h 192"/>
              <a:gd name="T88" fmla="*/ 152 w 208"/>
              <a:gd name="T89" fmla="*/ 172 h 192"/>
              <a:gd name="T90" fmla="*/ 128 w 208"/>
              <a:gd name="T91" fmla="*/ 164 h 192"/>
              <a:gd name="T92" fmla="*/ 32 w 208"/>
              <a:gd name="T93" fmla="*/ 160 h 192"/>
              <a:gd name="T94" fmla="*/ 156 w 208"/>
              <a:gd name="T95" fmla="*/ 8 h 192"/>
              <a:gd name="T96" fmla="*/ 160 w 208"/>
              <a:gd name="T97" fmla="*/ 24 h 192"/>
              <a:gd name="T98" fmla="*/ 172 w 208"/>
              <a:gd name="T99" fmla="*/ 8 h 192"/>
              <a:gd name="T100" fmla="*/ 184 w 208"/>
              <a:gd name="T101" fmla="*/ 2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8" h="192">
                <a:moveTo>
                  <a:pt x="84" y="48"/>
                </a:moveTo>
                <a:cubicBezTo>
                  <a:pt x="124" y="48"/>
                  <a:pt x="124" y="48"/>
                  <a:pt x="124" y="48"/>
                </a:cubicBezTo>
                <a:cubicBezTo>
                  <a:pt x="126" y="48"/>
                  <a:pt x="128" y="46"/>
                  <a:pt x="128" y="44"/>
                </a:cubicBezTo>
                <a:cubicBezTo>
                  <a:pt x="128" y="42"/>
                  <a:pt x="126" y="40"/>
                  <a:pt x="12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2" y="40"/>
                  <a:pt x="80" y="42"/>
                  <a:pt x="80" y="44"/>
                </a:cubicBezTo>
                <a:cubicBezTo>
                  <a:pt x="80" y="46"/>
                  <a:pt x="82" y="48"/>
                  <a:pt x="84" y="48"/>
                </a:cubicBezTo>
                <a:close/>
                <a:moveTo>
                  <a:pt x="84" y="56"/>
                </a:moveTo>
                <a:cubicBezTo>
                  <a:pt x="82" y="56"/>
                  <a:pt x="80" y="58"/>
                  <a:pt x="80" y="60"/>
                </a:cubicBezTo>
                <a:cubicBezTo>
                  <a:pt x="80" y="62"/>
                  <a:pt x="82" y="64"/>
                  <a:pt x="84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0" y="64"/>
                  <a:pt x="112" y="62"/>
                  <a:pt x="112" y="60"/>
                </a:cubicBezTo>
                <a:cubicBezTo>
                  <a:pt x="112" y="58"/>
                  <a:pt x="110" y="56"/>
                  <a:pt x="108" y="56"/>
                </a:cubicBezTo>
                <a:lnTo>
                  <a:pt x="84" y="56"/>
                </a:lnTo>
                <a:close/>
                <a:moveTo>
                  <a:pt x="84" y="88"/>
                </a:moveTo>
                <a:cubicBezTo>
                  <a:pt x="124" y="88"/>
                  <a:pt x="124" y="88"/>
                  <a:pt x="124" y="88"/>
                </a:cubicBezTo>
                <a:cubicBezTo>
                  <a:pt x="126" y="88"/>
                  <a:pt x="128" y="86"/>
                  <a:pt x="128" y="84"/>
                </a:cubicBezTo>
                <a:cubicBezTo>
                  <a:pt x="128" y="82"/>
                  <a:pt x="126" y="80"/>
                  <a:pt x="124" y="80"/>
                </a:cubicBezTo>
                <a:cubicBezTo>
                  <a:pt x="84" y="80"/>
                  <a:pt x="84" y="80"/>
                  <a:pt x="84" y="80"/>
                </a:cubicBezTo>
                <a:cubicBezTo>
                  <a:pt x="82" y="80"/>
                  <a:pt x="80" y="82"/>
                  <a:pt x="80" y="84"/>
                </a:cubicBezTo>
                <a:cubicBezTo>
                  <a:pt x="80" y="86"/>
                  <a:pt x="82" y="88"/>
                  <a:pt x="84" y="88"/>
                </a:cubicBezTo>
                <a:close/>
                <a:moveTo>
                  <a:pt x="84" y="96"/>
                </a:moveTo>
                <a:cubicBezTo>
                  <a:pt x="82" y="96"/>
                  <a:pt x="80" y="98"/>
                  <a:pt x="80" y="100"/>
                </a:cubicBezTo>
                <a:cubicBezTo>
                  <a:pt x="80" y="102"/>
                  <a:pt x="82" y="104"/>
                  <a:pt x="84" y="104"/>
                </a:cubicBezTo>
                <a:cubicBezTo>
                  <a:pt x="108" y="104"/>
                  <a:pt x="108" y="104"/>
                  <a:pt x="108" y="104"/>
                </a:cubicBezTo>
                <a:cubicBezTo>
                  <a:pt x="110" y="104"/>
                  <a:pt x="112" y="102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lnTo>
                  <a:pt x="84" y="96"/>
                </a:lnTo>
                <a:close/>
                <a:moveTo>
                  <a:pt x="84" y="128"/>
                </a:moveTo>
                <a:cubicBezTo>
                  <a:pt x="124" y="128"/>
                  <a:pt x="124" y="128"/>
                  <a:pt x="124" y="128"/>
                </a:cubicBezTo>
                <a:cubicBezTo>
                  <a:pt x="126" y="128"/>
                  <a:pt x="128" y="126"/>
                  <a:pt x="128" y="124"/>
                </a:cubicBezTo>
                <a:cubicBezTo>
                  <a:pt x="128" y="122"/>
                  <a:pt x="126" y="120"/>
                  <a:pt x="124" y="120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82" y="120"/>
                  <a:pt x="80" y="122"/>
                  <a:pt x="80" y="124"/>
                </a:cubicBezTo>
                <a:cubicBezTo>
                  <a:pt x="80" y="126"/>
                  <a:pt x="82" y="128"/>
                  <a:pt x="84" y="128"/>
                </a:cubicBezTo>
                <a:close/>
                <a:moveTo>
                  <a:pt x="108" y="136"/>
                </a:moveTo>
                <a:cubicBezTo>
                  <a:pt x="84" y="136"/>
                  <a:pt x="84" y="136"/>
                  <a:pt x="84" y="136"/>
                </a:cubicBezTo>
                <a:cubicBezTo>
                  <a:pt x="82" y="136"/>
                  <a:pt x="80" y="138"/>
                  <a:pt x="80" y="140"/>
                </a:cubicBezTo>
                <a:cubicBezTo>
                  <a:pt x="80" y="142"/>
                  <a:pt x="82" y="144"/>
                  <a:pt x="84" y="144"/>
                </a:cubicBezTo>
                <a:cubicBezTo>
                  <a:pt x="108" y="144"/>
                  <a:pt x="108" y="144"/>
                  <a:pt x="108" y="144"/>
                </a:cubicBezTo>
                <a:cubicBezTo>
                  <a:pt x="110" y="144"/>
                  <a:pt x="112" y="142"/>
                  <a:pt x="112" y="140"/>
                </a:cubicBezTo>
                <a:cubicBezTo>
                  <a:pt x="112" y="138"/>
                  <a:pt x="110" y="136"/>
                  <a:pt x="108" y="136"/>
                </a:cubicBezTo>
                <a:close/>
                <a:moveTo>
                  <a:pt x="41" y="49"/>
                </a:moveTo>
                <a:cubicBezTo>
                  <a:pt x="40" y="51"/>
                  <a:pt x="40" y="53"/>
                  <a:pt x="41" y="55"/>
                </a:cubicBezTo>
                <a:cubicBezTo>
                  <a:pt x="49" y="63"/>
                  <a:pt x="49" y="63"/>
                  <a:pt x="49" y="63"/>
                </a:cubicBezTo>
                <a:cubicBezTo>
                  <a:pt x="50" y="64"/>
                  <a:pt x="51" y="64"/>
                  <a:pt x="52" y="64"/>
                </a:cubicBezTo>
                <a:cubicBezTo>
                  <a:pt x="53" y="64"/>
                  <a:pt x="54" y="64"/>
                  <a:pt x="55" y="63"/>
                </a:cubicBezTo>
                <a:cubicBezTo>
                  <a:pt x="71" y="47"/>
                  <a:pt x="71" y="47"/>
                  <a:pt x="71" y="47"/>
                </a:cubicBezTo>
                <a:cubicBezTo>
                  <a:pt x="72" y="45"/>
                  <a:pt x="72" y="43"/>
                  <a:pt x="71" y="41"/>
                </a:cubicBezTo>
                <a:cubicBezTo>
                  <a:pt x="69" y="40"/>
                  <a:pt x="67" y="40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52" y="54"/>
                  <a:pt x="52" y="54"/>
                  <a:pt x="52" y="54"/>
                </a:cubicBezTo>
                <a:cubicBezTo>
                  <a:pt x="47" y="49"/>
                  <a:pt x="47" y="49"/>
                  <a:pt x="47" y="49"/>
                </a:cubicBezTo>
                <a:cubicBezTo>
                  <a:pt x="45" y="48"/>
                  <a:pt x="43" y="48"/>
                  <a:pt x="41" y="49"/>
                </a:cubicBezTo>
                <a:close/>
                <a:moveTo>
                  <a:pt x="65" y="81"/>
                </a:moveTo>
                <a:cubicBezTo>
                  <a:pt x="65" y="81"/>
                  <a:pt x="65" y="81"/>
                  <a:pt x="65" y="81"/>
                </a:cubicBezTo>
                <a:cubicBezTo>
                  <a:pt x="52" y="94"/>
                  <a:pt x="52" y="94"/>
                  <a:pt x="52" y="94"/>
                </a:cubicBezTo>
                <a:cubicBezTo>
                  <a:pt x="47" y="89"/>
                  <a:pt x="47" y="89"/>
                  <a:pt x="47" y="89"/>
                </a:cubicBezTo>
                <a:cubicBezTo>
                  <a:pt x="45" y="88"/>
                  <a:pt x="43" y="88"/>
                  <a:pt x="41" y="89"/>
                </a:cubicBezTo>
                <a:cubicBezTo>
                  <a:pt x="40" y="91"/>
                  <a:pt x="40" y="93"/>
                  <a:pt x="41" y="95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50" y="104"/>
                  <a:pt x="51" y="104"/>
                  <a:pt x="52" y="104"/>
                </a:cubicBezTo>
                <a:cubicBezTo>
                  <a:pt x="53" y="104"/>
                  <a:pt x="54" y="104"/>
                  <a:pt x="55" y="103"/>
                </a:cubicBezTo>
                <a:cubicBezTo>
                  <a:pt x="71" y="87"/>
                  <a:pt x="71" y="87"/>
                  <a:pt x="71" y="87"/>
                </a:cubicBezTo>
                <a:cubicBezTo>
                  <a:pt x="72" y="85"/>
                  <a:pt x="72" y="83"/>
                  <a:pt x="71" y="81"/>
                </a:cubicBezTo>
                <a:cubicBezTo>
                  <a:pt x="69" y="80"/>
                  <a:pt x="67" y="80"/>
                  <a:pt x="65" y="81"/>
                </a:cubicBezTo>
                <a:close/>
                <a:moveTo>
                  <a:pt x="65" y="121"/>
                </a:moveTo>
                <a:cubicBezTo>
                  <a:pt x="65" y="121"/>
                  <a:pt x="65" y="121"/>
                  <a:pt x="65" y="121"/>
                </a:cubicBezTo>
                <a:cubicBezTo>
                  <a:pt x="52" y="134"/>
                  <a:pt x="52" y="134"/>
                  <a:pt x="52" y="134"/>
                </a:cubicBezTo>
                <a:cubicBezTo>
                  <a:pt x="47" y="129"/>
                  <a:pt x="47" y="129"/>
                  <a:pt x="47" y="129"/>
                </a:cubicBezTo>
                <a:cubicBezTo>
                  <a:pt x="45" y="128"/>
                  <a:pt x="43" y="128"/>
                  <a:pt x="41" y="129"/>
                </a:cubicBezTo>
                <a:cubicBezTo>
                  <a:pt x="40" y="131"/>
                  <a:pt x="40" y="133"/>
                  <a:pt x="41" y="135"/>
                </a:cubicBezTo>
                <a:cubicBezTo>
                  <a:pt x="49" y="143"/>
                  <a:pt x="49" y="143"/>
                  <a:pt x="49" y="143"/>
                </a:cubicBezTo>
                <a:cubicBezTo>
                  <a:pt x="50" y="144"/>
                  <a:pt x="51" y="144"/>
                  <a:pt x="52" y="144"/>
                </a:cubicBezTo>
                <a:cubicBezTo>
                  <a:pt x="53" y="144"/>
                  <a:pt x="54" y="144"/>
                  <a:pt x="55" y="143"/>
                </a:cubicBezTo>
                <a:cubicBezTo>
                  <a:pt x="71" y="127"/>
                  <a:pt x="71" y="127"/>
                  <a:pt x="71" y="127"/>
                </a:cubicBezTo>
                <a:cubicBezTo>
                  <a:pt x="72" y="125"/>
                  <a:pt x="72" y="123"/>
                  <a:pt x="71" y="121"/>
                </a:cubicBezTo>
                <a:cubicBezTo>
                  <a:pt x="69" y="120"/>
                  <a:pt x="67" y="120"/>
                  <a:pt x="65" y="121"/>
                </a:cubicBezTo>
                <a:close/>
                <a:moveTo>
                  <a:pt x="208" y="64"/>
                </a:moveTo>
                <a:cubicBezTo>
                  <a:pt x="208" y="56"/>
                  <a:pt x="203" y="50"/>
                  <a:pt x="195" y="48"/>
                </a:cubicBezTo>
                <a:cubicBezTo>
                  <a:pt x="194" y="44"/>
                  <a:pt x="189" y="40"/>
                  <a:pt x="184" y="40"/>
                </a:cubicBezTo>
                <a:cubicBezTo>
                  <a:pt x="180" y="40"/>
                  <a:pt x="180" y="40"/>
                  <a:pt x="180" y="40"/>
                </a:cubicBezTo>
                <a:cubicBezTo>
                  <a:pt x="173" y="40"/>
                  <a:pt x="168" y="45"/>
                  <a:pt x="168" y="52"/>
                </a:cubicBezTo>
                <a:cubicBezTo>
                  <a:pt x="168" y="164"/>
                  <a:pt x="168" y="164"/>
                  <a:pt x="168" y="164"/>
                </a:cubicBezTo>
                <a:cubicBezTo>
                  <a:pt x="168" y="166"/>
                  <a:pt x="168" y="166"/>
                  <a:pt x="168" y="166"/>
                </a:cubicBezTo>
                <a:cubicBezTo>
                  <a:pt x="178" y="190"/>
                  <a:pt x="178" y="190"/>
                  <a:pt x="178" y="190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4" y="192"/>
                  <a:pt x="185" y="191"/>
                  <a:pt x="186" y="190"/>
                </a:cubicBezTo>
                <a:cubicBezTo>
                  <a:pt x="196" y="166"/>
                  <a:pt x="196" y="166"/>
                  <a:pt x="196" y="166"/>
                </a:cubicBezTo>
                <a:cubicBezTo>
                  <a:pt x="196" y="164"/>
                  <a:pt x="196" y="164"/>
                  <a:pt x="196" y="164"/>
                </a:cubicBezTo>
                <a:cubicBezTo>
                  <a:pt x="196" y="57"/>
                  <a:pt x="196" y="57"/>
                  <a:pt x="196" y="57"/>
                </a:cubicBezTo>
                <a:cubicBezTo>
                  <a:pt x="198" y="58"/>
                  <a:pt x="200" y="61"/>
                  <a:pt x="200" y="64"/>
                </a:cubicBezTo>
                <a:cubicBezTo>
                  <a:pt x="200" y="92"/>
                  <a:pt x="200" y="92"/>
                  <a:pt x="200" y="92"/>
                </a:cubicBezTo>
                <a:cubicBezTo>
                  <a:pt x="200" y="94"/>
                  <a:pt x="202" y="96"/>
                  <a:pt x="204" y="96"/>
                </a:cubicBezTo>
                <a:cubicBezTo>
                  <a:pt x="206" y="96"/>
                  <a:pt x="208" y="94"/>
                  <a:pt x="208" y="92"/>
                </a:cubicBezTo>
                <a:lnTo>
                  <a:pt x="208" y="64"/>
                </a:lnTo>
                <a:close/>
                <a:moveTo>
                  <a:pt x="188" y="163"/>
                </a:moveTo>
                <a:cubicBezTo>
                  <a:pt x="182" y="178"/>
                  <a:pt x="182" y="178"/>
                  <a:pt x="182" y="178"/>
                </a:cubicBezTo>
                <a:cubicBezTo>
                  <a:pt x="176" y="163"/>
                  <a:pt x="176" y="163"/>
                  <a:pt x="176" y="163"/>
                </a:cubicBezTo>
                <a:cubicBezTo>
                  <a:pt x="176" y="104"/>
                  <a:pt x="176" y="104"/>
                  <a:pt x="176" y="104"/>
                </a:cubicBezTo>
                <a:cubicBezTo>
                  <a:pt x="188" y="104"/>
                  <a:pt x="188" y="104"/>
                  <a:pt x="188" y="104"/>
                </a:cubicBezTo>
                <a:lnTo>
                  <a:pt x="188" y="163"/>
                </a:lnTo>
                <a:close/>
                <a:moveTo>
                  <a:pt x="188" y="96"/>
                </a:moveTo>
                <a:cubicBezTo>
                  <a:pt x="176" y="96"/>
                  <a:pt x="176" y="96"/>
                  <a:pt x="176" y="96"/>
                </a:cubicBezTo>
                <a:cubicBezTo>
                  <a:pt x="176" y="52"/>
                  <a:pt x="176" y="52"/>
                  <a:pt x="176" y="52"/>
                </a:cubicBezTo>
                <a:cubicBezTo>
                  <a:pt x="176" y="50"/>
                  <a:pt x="178" y="48"/>
                  <a:pt x="180" y="48"/>
                </a:cubicBezTo>
                <a:cubicBezTo>
                  <a:pt x="184" y="48"/>
                  <a:pt x="184" y="48"/>
                  <a:pt x="184" y="48"/>
                </a:cubicBezTo>
                <a:cubicBezTo>
                  <a:pt x="186" y="48"/>
                  <a:pt x="188" y="50"/>
                  <a:pt x="188" y="52"/>
                </a:cubicBezTo>
                <a:lnTo>
                  <a:pt x="188" y="96"/>
                </a:lnTo>
                <a:close/>
                <a:moveTo>
                  <a:pt x="191" y="31"/>
                </a:moveTo>
                <a:cubicBezTo>
                  <a:pt x="192" y="30"/>
                  <a:pt x="192" y="29"/>
                  <a:pt x="192" y="28"/>
                </a:cubicBezTo>
                <a:cubicBezTo>
                  <a:pt x="192" y="20"/>
                  <a:pt x="192" y="20"/>
                  <a:pt x="192" y="20"/>
                </a:cubicBezTo>
                <a:cubicBezTo>
                  <a:pt x="192" y="9"/>
                  <a:pt x="183" y="0"/>
                  <a:pt x="172" y="0"/>
                </a:cubicBezTo>
                <a:cubicBezTo>
                  <a:pt x="172" y="0"/>
                  <a:pt x="44" y="0"/>
                  <a:pt x="44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160"/>
                  <a:pt x="24" y="160"/>
                  <a:pt x="24" y="160"/>
                </a:cubicBezTo>
                <a:cubicBezTo>
                  <a:pt x="4" y="160"/>
                  <a:pt x="4" y="160"/>
                  <a:pt x="4" y="160"/>
                </a:cubicBezTo>
                <a:cubicBezTo>
                  <a:pt x="3" y="160"/>
                  <a:pt x="2" y="160"/>
                  <a:pt x="1" y="161"/>
                </a:cubicBezTo>
                <a:cubicBezTo>
                  <a:pt x="0" y="162"/>
                  <a:pt x="0" y="163"/>
                  <a:pt x="0" y="16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83"/>
                  <a:pt x="9" y="192"/>
                  <a:pt x="20" y="192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151" y="192"/>
                  <a:pt x="160" y="183"/>
                  <a:pt x="160" y="172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88" y="32"/>
                  <a:pt x="188" y="32"/>
                  <a:pt x="188" y="32"/>
                </a:cubicBezTo>
                <a:cubicBezTo>
                  <a:pt x="189" y="32"/>
                  <a:pt x="190" y="32"/>
                  <a:pt x="191" y="31"/>
                </a:cubicBezTo>
                <a:close/>
                <a:moveTo>
                  <a:pt x="20" y="184"/>
                </a:moveTo>
                <a:cubicBezTo>
                  <a:pt x="13" y="184"/>
                  <a:pt x="8" y="179"/>
                  <a:pt x="8" y="172"/>
                </a:cubicBezTo>
                <a:cubicBezTo>
                  <a:pt x="8" y="168"/>
                  <a:pt x="8" y="168"/>
                  <a:pt x="8" y="168"/>
                </a:cubicBezTo>
                <a:cubicBezTo>
                  <a:pt x="120" y="168"/>
                  <a:pt x="120" y="168"/>
                  <a:pt x="120" y="168"/>
                </a:cubicBezTo>
                <a:cubicBezTo>
                  <a:pt x="120" y="172"/>
                  <a:pt x="120" y="172"/>
                  <a:pt x="120" y="172"/>
                </a:cubicBezTo>
                <a:cubicBezTo>
                  <a:pt x="120" y="177"/>
                  <a:pt x="121" y="181"/>
                  <a:pt x="124" y="184"/>
                </a:cubicBezTo>
                <a:lnTo>
                  <a:pt x="20" y="184"/>
                </a:lnTo>
                <a:close/>
                <a:moveTo>
                  <a:pt x="152" y="20"/>
                </a:moveTo>
                <a:cubicBezTo>
                  <a:pt x="152" y="172"/>
                  <a:pt x="152" y="172"/>
                  <a:pt x="152" y="172"/>
                </a:cubicBezTo>
                <a:cubicBezTo>
                  <a:pt x="152" y="179"/>
                  <a:pt x="147" y="184"/>
                  <a:pt x="140" y="184"/>
                </a:cubicBezTo>
                <a:cubicBezTo>
                  <a:pt x="133" y="184"/>
                  <a:pt x="128" y="179"/>
                  <a:pt x="128" y="172"/>
                </a:cubicBezTo>
                <a:cubicBezTo>
                  <a:pt x="128" y="164"/>
                  <a:pt x="128" y="164"/>
                  <a:pt x="128" y="164"/>
                </a:cubicBezTo>
                <a:cubicBezTo>
                  <a:pt x="128" y="163"/>
                  <a:pt x="128" y="162"/>
                  <a:pt x="127" y="161"/>
                </a:cubicBezTo>
                <a:cubicBezTo>
                  <a:pt x="126" y="160"/>
                  <a:pt x="125" y="160"/>
                  <a:pt x="124" y="160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13"/>
                  <a:pt x="37" y="8"/>
                  <a:pt x="44" y="8"/>
                </a:cubicBezTo>
                <a:cubicBezTo>
                  <a:pt x="156" y="8"/>
                  <a:pt x="156" y="8"/>
                  <a:pt x="156" y="8"/>
                </a:cubicBezTo>
                <a:cubicBezTo>
                  <a:pt x="154" y="11"/>
                  <a:pt x="152" y="15"/>
                  <a:pt x="152" y="20"/>
                </a:cubicBezTo>
                <a:close/>
                <a:moveTo>
                  <a:pt x="184" y="24"/>
                </a:moveTo>
                <a:cubicBezTo>
                  <a:pt x="160" y="24"/>
                  <a:pt x="160" y="24"/>
                  <a:pt x="160" y="24"/>
                </a:cubicBezTo>
                <a:cubicBezTo>
                  <a:pt x="160" y="20"/>
                  <a:pt x="160" y="20"/>
                  <a:pt x="160" y="20"/>
                </a:cubicBezTo>
                <a:cubicBezTo>
                  <a:pt x="160" y="13"/>
                  <a:pt x="165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9" y="8"/>
                  <a:pt x="184" y="13"/>
                  <a:pt x="184" y="20"/>
                </a:cubicBezTo>
                <a:lnTo>
                  <a:pt x="184" y="24"/>
                </a:lnTo>
                <a:close/>
              </a:path>
            </a:pathLst>
          </a:custGeom>
          <a:solidFill>
            <a:srgbClr val="293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7913" tIns="38957" rIns="77913" bIns="3895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6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B32D68DB-1538-48EC-9E19-8F1486565761}"/>
              </a:ext>
            </a:extLst>
          </p:cNvPr>
          <p:cNvSpPr/>
          <p:nvPr/>
        </p:nvSpPr>
        <p:spPr>
          <a:xfrm>
            <a:off x="1768464" y="3131956"/>
            <a:ext cx="700516" cy="1645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Clinician identifies patients on waiting list who could benefit from PIFU care pathway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0ABF8CB4-47CD-4ABE-8EFF-38AE26461A84}"/>
              </a:ext>
            </a:extLst>
          </p:cNvPr>
          <p:cNvSpPr/>
          <p:nvPr/>
        </p:nvSpPr>
        <p:spPr>
          <a:xfrm>
            <a:off x="4304177" y="3131956"/>
            <a:ext cx="709692" cy="1645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is logged as being on a PIFU pathway </a:t>
            </a: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electronic system</a:t>
            </a:r>
          </a:p>
        </p:txBody>
      </p:sp>
      <p:sp>
        <p:nvSpPr>
          <p:cNvPr id="62" name="Freeform 12">
            <a:extLst>
              <a:ext uri="{FF2B5EF4-FFF2-40B4-BE49-F238E27FC236}">
                <a16:creationId xmlns:a16="http://schemas.microsoft.com/office/drawing/2014/main" xmlns="" id="{E0CBFB77-BD42-4D1F-838B-7FC902734052}"/>
              </a:ext>
            </a:extLst>
          </p:cNvPr>
          <p:cNvSpPr>
            <a:spLocks noEditPoints="1"/>
          </p:cNvSpPr>
          <p:nvPr/>
        </p:nvSpPr>
        <p:spPr bwMode="auto">
          <a:xfrm>
            <a:off x="4397283" y="2680282"/>
            <a:ext cx="523480" cy="350339"/>
          </a:xfrm>
          <a:custGeom>
            <a:avLst/>
            <a:gdLst>
              <a:gd name="T0" fmla="*/ 216 w 240"/>
              <a:gd name="T1" fmla="*/ 128 h 160"/>
              <a:gd name="T2" fmla="*/ 240 w 240"/>
              <a:gd name="T3" fmla="*/ 80 h 160"/>
              <a:gd name="T4" fmla="*/ 120 w 240"/>
              <a:gd name="T5" fmla="*/ 0 h 160"/>
              <a:gd name="T6" fmla="*/ 24 w 240"/>
              <a:gd name="T7" fmla="*/ 20 h 160"/>
              <a:gd name="T8" fmla="*/ 1 w 240"/>
              <a:gd name="T9" fmla="*/ 129 h 160"/>
              <a:gd name="T10" fmla="*/ 20 w 240"/>
              <a:gd name="T11" fmla="*/ 160 h 160"/>
              <a:gd name="T12" fmla="*/ 240 w 240"/>
              <a:gd name="T13" fmla="*/ 132 h 160"/>
              <a:gd name="T14" fmla="*/ 120 w 240"/>
              <a:gd name="T15" fmla="*/ 8 h 160"/>
              <a:gd name="T16" fmla="*/ 232 w 240"/>
              <a:gd name="T17" fmla="*/ 80 h 160"/>
              <a:gd name="T18" fmla="*/ 149 w 240"/>
              <a:gd name="T19" fmla="*/ 89 h 160"/>
              <a:gd name="T20" fmla="*/ 131 w 240"/>
              <a:gd name="T21" fmla="*/ 89 h 160"/>
              <a:gd name="T22" fmla="*/ 112 w 240"/>
              <a:gd name="T23" fmla="*/ 80 h 160"/>
              <a:gd name="T24" fmla="*/ 208 w 240"/>
              <a:gd name="T25" fmla="*/ 128 h 160"/>
              <a:gd name="T26" fmla="*/ 208 w 240"/>
              <a:gd name="T27" fmla="*/ 96 h 160"/>
              <a:gd name="T28" fmla="*/ 124 w 240"/>
              <a:gd name="T29" fmla="*/ 116 h 160"/>
              <a:gd name="T30" fmla="*/ 131 w 240"/>
              <a:gd name="T31" fmla="*/ 119 h 160"/>
              <a:gd name="T32" fmla="*/ 192 w 240"/>
              <a:gd name="T33" fmla="*/ 128 h 160"/>
              <a:gd name="T34" fmla="*/ 132 w 240"/>
              <a:gd name="T35" fmla="*/ 132 h 160"/>
              <a:gd name="T36" fmla="*/ 108 w 240"/>
              <a:gd name="T37" fmla="*/ 132 h 160"/>
              <a:gd name="T38" fmla="*/ 48 w 240"/>
              <a:gd name="T39" fmla="*/ 128 h 160"/>
              <a:gd name="T40" fmla="*/ 104 w 240"/>
              <a:gd name="T41" fmla="*/ 80 h 160"/>
              <a:gd name="T42" fmla="*/ 104 w 240"/>
              <a:gd name="T43" fmla="*/ 16 h 160"/>
              <a:gd name="T44" fmla="*/ 41 w 240"/>
              <a:gd name="T45" fmla="*/ 25 h 160"/>
              <a:gd name="T46" fmla="*/ 32 w 240"/>
              <a:gd name="T47" fmla="*/ 128 h 160"/>
              <a:gd name="T48" fmla="*/ 220 w 240"/>
              <a:gd name="T49" fmla="*/ 152 h 160"/>
              <a:gd name="T50" fmla="*/ 8 w 240"/>
              <a:gd name="T51" fmla="*/ 136 h 160"/>
              <a:gd name="T52" fmla="*/ 128 w 240"/>
              <a:gd name="T53" fmla="*/ 144 h 160"/>
              <a:gd name="T54" fmla="*/ 232 w 240"/>
              <a:gd name="T55" fmla="*/ 140 h 160"/>
              <a:gd name="T56" fmla="*/ 160 w 240"/>
              <a:gd name="T57" fmla="*/ 60 h 160"/>
              <a:gd name="T58" fmla="*/ 164 w 240"/>
              <a:gd name="T59" fmla="*/ 80 h 160"/>
              <a:gd name="T60" fmla="*/ 184 w 240"/>
              <a:gd name="T61" fmla="*/ 76 h 160"/>
              <a:gd name="T62" fmla="*/ 203 w 240"/>
              <a:gd name="T63" fmla="*/ 59 h 160"/>
              <a:gd name="T64" fmla="*/ 203 w 240"/>
              <a:gd name="T65" fmla="*/ 37 h 160"/>
              <a:gd name="T66" fmla="*/ 184 w 240"/>
              <a:gd name="T67" fmla="*/ 20 h 160"/>
              <a:gd name="T68" fmla="*/ 164 w 240"/>
              <a:gd name="T69" fmla="*/ 16 h 160"/>
              <a:gd name="T70" fmla="*/ 160 w 240"/>
              <a:gd name="T71" fmla="*/ 36 h 160"/>
              <a:gd name="T72" fmla="*/ 140 w 240"/>
              <a:gd name="T73" fmla="*/ 40 h 160"/>
              <a:gd name="T74" fmla="*/ 144 w 240"/>
              <a:gd name="T75" fmla="*/ 60 h 160"/>
              <a:gd name="T76" fmla="*/ 167 w 240"/>
              <a:gd name="T77" fmla="*/ 43 h 160"/>
              <a:gd name="T78" fmla="*/ 176 w 240"/>
              <a:gd name="T79" fmla="*/ 24 h 160"/>
              <a:gd name="T80" fmla="*/ 180 w 240"/>
              <a:gd name="T81" fmla="*/ 44 h 160"/>
              <a:gd name="T82" fmla="*/ 180 w 240"/>
              <a:gd name="T83" fmla="*/ 52 h 160"/>
              <a:gd name="T84" fmla="*/ 176 w 240"/>
              <a:gd name="T85" fmla="*/ 72 h 160"/>
              <a:gd name="T86" fmla="*/ 167 w 240"/>
              <a:gd name="T87" fmla="*/ 53 h 160"/>
              <a:gd name="T88" fmla="*/ 148 w 240"/>
              <a:gd name="T89" fmla="*/ 44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0" h="160">
                <a:moveTo>
                  <a:pt x="239" y="129"/>
                </a:moveTo>
                <a:cubicBezTo>
                  <a:pt x="238" y="128"/>
                  <a:pt x="237" y="128"/>
                  <a:pt x="236" y="128"/>
                </a:cubicBezTo>
                <a:cubicBezTo>
                  <a:pt x="216" y="128"/>
                  <a:pt x="216" y="128"/>
                  <a:pt x="216" y="128"/>
                </a:cubicBezTo>
                <a:cubicBezTo>
                  <a:pt x="216" y="96"/>
                  <a:pt x="216" y="96"/>
                  <a:pt x="216" y="96"/>
                </a:cubicBezTo>
                <a:cubicBezTo>
                  <a:pt x="224" y="96"/>
                  <a:pt x="224" y="96"/>
                  <a:pt x="224" y="96"/>
                </a:cubicBezTo>
                <a:cubicBezTo>
                  <a:pt x="233" y="96"/>
                  <a:pt x="240" y="89"/>
                  <a:pt x="240" y="80"/>
                </a:cubicBezTo>
                <a:cubicBezTo>
                  <a:pt x="240" y="16"/>
                  <a:pt x="240" y="16"/>
                  <a:pt x="240" y="16"/>
                </a:cubicBezTo>
                <a:cubicBezTo>
                  <a:pt x="240" y="7"/>
                  <a:pt x="233" y="0"/>
                  <a:pt x="224" y="0"/>
                </a:cubicBezTo>
                <a:cubicBezTo>
                  <a:pt x="120" y="0"/>
                  <a:pt x="120" y="0"/>
                  <a:pt x="120" y="0"/>
                </a:cubicBezTo>
                <a:cubicBezTo>
                  <a:pt x="114" y="0"/>
                  <a:pt x="109" y="3"/>
                  <a:pt x="10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29" y="8"/>
                  <a:pt x="24" y="13"/>
                  <a:pt x="24" y="20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3" y="128"/>
                  <a:pt x="2" y="128"/>
                  <a:pt x="1" y="129"/>
                </a:cubicBezTo>
                <a:cubicBezTo>
                  <a:pt x="0" y="130"/>
                  <a:pt x="0" y="131"/>
                  <a:pt x="0" y="132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51"/>
                  <a:pt x="9" y="160"/>
                  <a:pt x="20" y="160"/>
                </a:cubicBezTo>
                <a:cubicBezTo>
                  <a:pt x="220" y="160"/>
                  <a:pt x="220" y="160"/>
                  <a:pt x="220" y="160"/>
                </a:cubicBezTo>
                <a:cubicBezTo>
                  <a:pt x="231" y="160"/>
                  <a:pt x="240" y="151"/>
                  <a:pt x="240" y="140"/>
                </a:cubicBezTo>
                <a:cubicBezTo>
                  <a:pt x="240" y="132"/>
                  <a:pt x="240" y="132"/>
                  <a:pt x="240" y="132"/>
                </a:cubicBezTo>
                <a:cubicBezTo>
                  <a:pt x="240" y="131"/>
                  <a:pt x="240" y="130"/>
                  <a:pt x="239" y="129"/>
                </a:cubicBezTo>
                <a:close/>
                <a:moveTo>
                  <a:pt x="112" y="16"/>
                </a:moveTo>
                <a:cubicBezTo>
                  <a:pt x="112" y="12"/>
                  <a:pt x="116" y="8"/>
                  <a:pt x="120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8" y="8"/>
                  <a:pt x="232" y="12"/>
                  <a:pt x="232" y="16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4"/>
                  <a:pt x="228" y="88"/>
                  <a:pt x="224" y="88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88"/>
                  <a:pt x="150" y="88"/>
                  <a:pt x="149" y="89"/>
                </a:cubicBezTo>
                <a:cubicBezTo>
                  <a:pt x="132" y="106"/>
                  <a:pt x="132" y="106"/>
                  <a:pt x="132" y="106"/>
                </a:cubicBezTo>
                <a:cubicBezTo>
                  <a:pt x="132" y="92"/>
                  <a:pt x="132" y="92"/>
                  <a:pt x="132" y="92"/>
                </a:cubicBezTo>
                <a:cubicBezTo>
                  <a:pt x="132" y="91"/>
                  <a:pt x="132" y="90"/>
                  <a:pt x="131" y="89"/>
                </a:cubicBezTo>
                <a:cubicBezTo>
                  <a:pt x="130" y="88"/>
                  <a:pt x="129" y="88"/>
                  <a:pt x="128" y="88"/>
                </a:cubicBezTo>
                <a:cubicBezTo>
                  <a:pt x="120" y="88"/>
                  <a:pt x="120" y="88"/>
                  <a:pt x="120" y="88"/>
                </a:cubicBezTo>
                <a:cubicBezTo>
                  <a:pt x="116" y="88"/>
                  <a:pt x="112" y="84"/>
                  <a:pt x="112" y="80"/>
                </a:cubicBezTo>
                <a:lnTo>
                  <a:pt x="112" y="16"/>
                </a:lnTo>
                <a:close/>
                <a:moveTo>
                  <a:pt x="208" y="96"/>
                </a:moveTo>
                <a:cubicBezTo>
                  <a:pt x="208" y="128"/>
                  <a:pt x="208" y="128"/>
                  <a:pt x="208" y="128"/>
                </a:cubicBezTo>
                <a:cubicBezTo>
                  <a:pt x="200" y="128"/>
                  <a:pt x="200" y="128"/>
                  <a:pt x="200" y="128"/>
                </a:cubicBezTo>
                <a:cubicBezTo>
                  <a:pt x="200" y="96"/>
                  <a:pt x="200" y="96"/>
                  <a:pt x="200" y="96"/>
                </a:cubicBezTo>
                <a:lnTo>
                  <a:pt x="208" y="96"/>
                </a:lnTo>
                <a:close/>
                <a:moveTo>
                  <a:pt x="120" y="96"/>
                </a:moveTo>
                <a:cubicBezTo>
                  <a:pt x="124" y="96"/>
                  <a:pt x="124" y="96"/>
                  <a:pt x="124" y="96"/>
                </a:cubicBezTo>
                <a:cubicBezTo>
                  <a:pt x="124" y="116"/>
                  <a:pt x="124" y="116"/>
                  <a:pt x="124" y="116"/>
                </a:cubicBezTo>
                <a:cubicBezTo>
                  <a:pt x="124" y="118"/>
                  <a:pt x="125" y="119"/>
                  <a:pt x="126" y="120"/>
                </a:cubicBezTo>
                <a:cubicBezTo>
                  <a:pt x="127" y="120"/>
                  <a:pt x="127" y="120"/>
                  <a:pt x="128" y="120"/>
                </a:cubicBezTo>
                <a:cubicBezTo>
                  <a:pt x="129" y="120"/>
                  <a:pt x="130" y="120"/>
                  <a:pt x="131" y="119"/>
                </a:cubicBezTo>
                <a:cubicBezTo>
                  <a:pt x="154" y="96"/>
                  <a:pt x="154" y="96"/>
                  <a:pt x="154" y="96"/>
                </a:cubicBezTo>
                <a:cubicBezTo>
                  <a:pt x="192" y="96"/>
                  <a:pt x="192" y="96"/>
                  <a:pt x="192" y="96"/>
                </a:cubicBezTo>
                <a:cubicBezTo>
                  <a:pt x="192" y="128"/>
                  <a:pt x="192" y="128"/>
                  <a:pt x="192" y="128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35" y="128"/>
                  <a:pt x="134" y="128"/>
                  <a:pt x="133" y="129"/>
                </a:cubicBezTo>
                <a:cubicBezTo>
                  <a:pt x="132" y="130"/>
                  <a:pt x="132" y="131"/>
                  <a:pt x="132" y="132"/>
                </a:cubicBezTo>
                <a:cubicBezTo>
                  <a:pt x="132" y="134"/>
                  <a:pt x="130" y="136"/>
                  <a:pt x="128" y="136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0" y="136"/>
                  <a:pt x="108" y="134"/>
                  <a:pt x="108" y="132"/>
                </a:cubicBezTo>
                <a:cubicBezTo>
                  <a:pt x="108" y="131"/>
                  <a:pt x="108" y="130"/>
                  <a:pt x="107" y="129"/>
                </a:cubicBezTo>
                <a:cubicBezTo>
                  <a:pt x="106" y="128"/>
                  <a:pt x="105" y="128"/>
                  <a:pt x="104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48" y="32"/>
                  <a:pt x="48" y="32"/>
                  <a:pt x="48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80"/>
                  <a:pt x="104" y="80"/>
                  <a:pt x="104" y="80"/>
                </a:cubicBezTo>
                <a:cubicBezTo>
                  <a:pt x="104" y="89"/>
                  <a:pt x="111" y="96"/>
                  <a:pt x="120" y="96"/>
                </a:cubicBezTo>
                <a:close/>
                <a:moveTo>
                  <a:pt x="36" y="16"/>
                </a:moveTo>
                <a:cubicBezTo>
                  <a:pt x="104" y="16"/>
                  <a:pt x="104" y="16"/>
                  <a:pt x="104" y="1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4"/>
                  <a:pt x="42" y="24"/>
                  <a:pt x="41" y="25"/>
                </a:cubicBezTo>
                <a:cubicBezTo>
                  <a:pt x="40" y="26"/>
                  <a:pt x="40" y="27"/>
                  <a:pt x="40" y="28"/>
                </a:cubicBezTo>
                <a:cubicBezTo>
                  <a:pt x="40" y="128"/>
                  <a:pt x="40" y="128"/>
                  <a:pt x="40" y="128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18"/>
                  <a:pt x="34" y="16"/>
                  <a:pt x="36" y="16"/>
                </a:cubicBezTo>
                <a:close/>
                <a:moveTo>
                  <a:pt x="220" y="152"/>
                </a:moveTo>
                <a:cubicBezTo>
                  <a:pt x="20" y="152"/>
                  <a:pt x="20" y="152"/>
                  <a:pt x="20" y="152"/>
                </a:cubicBezTo>
                <a:cubicBezTo>
                  <a:pt x="13" y="152"/>
                  <a:pt x="8" y="147"/>
                  <a:pt x="8" y="140"/>
                </a:cubicBezTo>
                <a:cubicBezTo>
                  <a:pt x="8" y="136"/>
                  <a:pt x="8" y="136"/>
                  <a:pt x="8" y="136"/>
                </a:cubicBezTo>
                <a:cubicBezTo>
                  <a:pt x="101" y="136"/>
                  <a:pt x="101" y="136"/>
                  <a:pt x="101" y="136"/>
                </a:cubicBezTo>
                <a:cubicBezTo>
                  <a:pt x="102" y="141"/>
                  <a:pt x="107" y="144"/>
                  <a:pt x="112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33" y="144"/>
                  <a:pt x="138" y="141"/>
                  <a:pt x="139" y="136"/>
                </a:cubicBezTo>
                <a:cubicBezTo>
                  <a:pt x="232" y="136"/>
                  <a:pt x="232" y="136"/>
                  <a:pt x="232" y="136"/>
                </a:cubicBezTo>
                <a:cubicBezTo>
                  <a:pt x="232" y="140"/>
                  <a:pt x="232" y="140"/>
                  <a:pt x="232" y="140"/>
                </a:cubicBezTo>
                <a:cubicBezTo>
                  <a:pt x="232" y="147"/>
                  <a:pt x="227" y="152"/>
                  <a:pt x="220" y="152"/>
                </a:cubicBezTo>
                <a:close/>
                <a:moveTo>
                  <a:pt x="144" y="60"/>
                </a:moveTo>
                <a:cubicBezTo>
                  <a:pt x="160" y="60"/>
                  <a:pt x="160" y="60"/>
                  <a:pt x="160" y="60"/>
                </a:cubicBezTo>
                <a:cubicBezTo>
                  <a:pt x="160" y="76"/>
                  <a:pt x="160" y="76"/>
                  <a:pt x="160" y="76"/>
                </a:cubicBezTo>
                <a:cubicBezTo>
                  <a:pt x="160" y="77"/>
                  <a:pt x="160" y="78"/>
                  <a:pt x="161" y="79"/>
                </a:cubicBezTo>
                <a:cubicBezTo>
                  <a:pt x="162" y="80"/>
                  <a:pt x="163" y="80"/>
                  <a:pt x="164" y="80"/>
                </a:cubicBezTo>
                <a:cubicBezTo>
                  <a:pt x="180" y="80"/>
                  <a:pt x="180" y="80"/>
                  <a:pt x="180" y="80"/>
                </a:cubicBezTo>
                <a:cubicBezTo>
                  <a:pt x="181" y="80"/>
                  <a:pt x="182" y="80"/>
                  <a:pt x="183" y="79"/>
                </a:cubicBezTo>
                <a:cubicBezTo>
                  <a:pt x="184" y="78"/>
                  <a:pt x="184" y="77"/>
                  <a:pt x="184" y="76"/>
                </a:cubicBezTo>
                <a:cubicBezTo>
                  <a:pt x="184" y="60"/>
                  <a:pt x="184" y="60"/>
                  <a:pt x="184" y="60"/>
                </a:cubicBezTo>
                <a:cubicBezTo>
                  <a:pt x="200" y="60"/>
                  <a:pt x="200" y="60"/>
                  <a:pt x="200" y="60"/>
                </a:cubicBezTo>
                <a:cubicBezTo>
                  <a:pt x="201" y="60"/>
                  <a:pt x="202" y="60"/>
                  <a:pt x="203" y="59"/>
                </a:cubicBezTo>
                <a:cubicBezTo>
                  <a:pt x="204" y="58"/>
                  <a:pt x="204" y="57"/>
                  <a:pt x="204" y="56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4" y="39"/>
                  <a:pt x="204" y="38"/>
                  <a:pt x="203" y="37"/>
                </a:cubicBezTo>
                <a:cubicBezTo>
                  <a:pt x="202" y="36"/>
                  <a:pt x="201" y="36"/>
                  <a:pt x="200" y="36"/>
                </a:cubicBezTo>
                <a:cubicBezTo>
                  <a:pt x="184" y="36"/>
                  <a:pt x="184" y="36"/>
                  <a:pt x="184" y="36"/>
                </a:cubicBezTo>
                <a:cubicBezTo>
                  <a:pt x="184" y="20"/>
                  <a:pt x="184" y="20"/>
                  <a:pt x="184" y="20"/>
                </a:cubicBezTo>
                <a:cubicBezTo>
                  <a:pt x="184" y="19"/>
                  <a:pt x="184" y="18"/>
                  <a:pt x="183" y="17"/>
                </a:cubicBezTo>
                <a:cubicBezTo>
                  <a:pt x="182" y="16"/>
                  <a:pt x="181" y="16"/>
                  <a:pt x="180" y="16"/>
                </a:cubicBezTo>
                <a:cubicBezTo>
                  <a:pt x="164" y="16"/>
                  <a:pt x="164" y="16"/>
                  <a:pt x="164" y="16"/>
                </a:cubicBezTo>
                <a:cubicBezTo>
                  <a:pt x="163" y="16"/>
                  <a:pt x="162" y="16"/>
                  <a:pt x="161" y="17"/>
                </a:cubicBezTo>
                <a:cubicBezTo>
                  <a:pt x="160" y="18"/>
                  <a:pt x="160" y="19"/>
                  <a:pt x="160" y="20"/>
                </a:cubicBezTo>
                <a:cubicBezTo>
                  <a:pt x="160" y="36"/>
                  <a:pt x="160" y="36"/>
                  <a:pt x="160" y="36"/>
                </a:cubicBezTo>
                <a:cubicBezTo>
                  <a:pt x="144" y="36"/>
                  <a:pt x="144" y="36"/>
                  <a:pt x="144" y="36"/>
                </a:cubicBezTo>
                <a:cubicBezTo>
                  <a:pt x="143" y="36"/>
                  <a:pt x="142" y="36"/>
                  <a:pt x="141" y="37"/>
                </a:cubicBezTo>
                <a:cubicBezTo>
                  <a:pt x="140" y="38"/>
                  <a:pt x="140" y="39"/>
                  <a:pt x="140" y="40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0" y="57"/>
                  <a:pt x="140" y="58"/>
                  <a:pt x="141" y="59"/>
                </a:cubicBezTo>
                <a:cubicBezTo>
                  <a:pt x="142" y="60"/>
                  <a:pt x="143" y="60"/>
                  <a:pt x="144" y="60"/>
                </a:cubicBezTo>
                <a:close/>
                <a:moveTo>
                  <a:pt x="148" y="44"/>
                </a:moveTo>
                <a:cubicBezTo>
                  <a:pt x="164" y="44"/>
                  <a:pt x="164" y="44"/>
                  <a:pt x="164" y="44"/>
                </a:cubicBezTo>
                <a:cubicBezTo>
                  <a:pt x="165" y="44"/>
                  <a:pt x="166" y="44"/>
                  <a:pt x="167" y="43"/>
                </a:cubicBezTo>
                <a:cubicBezTo>
                  <a:pt x="168" y="42"/>
                  <a:pt x="168" y="41"/>
                  <a:pt x="168" y="40"/>
                </a:cubicBezTo>
                <a:cubicBezTo>
                  <a:pt x="168" y="24"/>
                  <a:pt x="168" y="24"/>
                  <a:pt x="168" y="24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41"/>
                  <a:pt x="176" y="42"/>
                  <a:pt x="177" y="43"/>
                </a:cubicBezTo>
                <a:cubicBezTo>
                  <a:pt x="178" y="44"/>
                  <a:pt x="179" y="44"/>
                  <a:pt x="180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6" y="52"/>
                  <a:pt x="196" y="52"/>
                  <a:pt x="196" y="52"/>
                </a:cubicBezTo>
                <a:cubicBezTo>
                  <a:pt x="180" y="52"/>
                  <a:pt x="180" y="52"/>
                  <a:pt x="180" y="52"/>
                </a:cubicBezTo>
                <a:cubicBezTo>
                  <a:pt x="179" y="52"/>
                  <a:pt x="178" y="52"/>
                  <a:pt x="177" y="53"/>
                </a:cubicBezTo>
                <a:cubicBezTo>
                  <a:pt x="176" y="54"/>
                  <a:pt x="176" y="55"/>
                  <a:pt x="176" y="56"/>
                </a:cubicBezTo>
                <a:cubicBezTo>
                  <a:pt x="176" y="72"/>
                  <a:pt x="176" y="72"/>
                  <a:pt x="176" y="72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8" y="55"/>
                  <a:pt x="168" y="54"/>
                  <a:pt x="167" y="53"/>
                </a:cubicBezTo>
                <a:cubicBezTo>
                  <a:pt x="166" y="52"/>
                  <a:pt x="165" y="52"/>
                  <a:pt x="164" y="52"/>
                </a:cubicBezTo>
                <a:cubicBezTo>
                  <a:pt x="148" y="52"/>
                  <a:pt x="148" y="52"/>
                  <a:pt x="148" y="52"/>
                </a:cubicBezTo>
                <a:lnTo>
                  <a:pt x="148" y="44"/>
                </a:lnTo>
                <a:close/>
              </a:path>
            </a:pathLst>
          </a:custGeom>
          <a:solidFill>
            <a:srgbClr val="293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7913" tIns="38957" rIns="77913" bIns="3895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6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470EED1C-051A-4E43-A659-38AAF61DA19A}"/>
              </a:ext>
            </a:extLst>
          </p:cNvPr>
          <p:cNvCxnSpPr>
            <a:cxnSpLocks/>
            <a:stCxn id="89" idx="2"/>
            <a:endCxn id="65" idx="0"/>
          </p:cNvCxnSpPr>
          <p:nvPr/>
        </p:nvCxnSpPr>
        <p:spPr>
          <a:xfrm>
            <a:off x="9803475" y="4675060"/>
            <a:ext cx="1" cy="1598825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3D2F31F8-6827-4EFF-97A4-D0105C802A84}"/>
              </a:ext>
            </a:extLst>
          </p:cNvPr>
          <p:cNvSpPr txBox="1"/>
          <p:nvPr/>
        </p:nvSpPr>
        <p:spPr>
          <a:xfrm>
            <a:off x="8718298" y="3712238"/>
            <a:ext cx="385235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No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6F163187-BC50-4BF9-BE17-AC3CDFE7D4FF}"/>
              </a:ext>
            </a:extLst>
          </p:cNvPr>
          <p:cNvSpPr/>
          <p:nvPr/>
        </p:nvSpPr>
        <p:spPr>
          <a:xfrm>
            <a:off x="9083475" y="6273885"/>
            <a:ext cx="1440001" cy="65764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Administrator books patient in for a remote consultation or physical face to face consultation if a physical exam is required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27739C99-3F92-4012-9D90-78035147B0ED}"/>
              </a:ext>
            </a:extLst>
          </p:cNvPr>
          <p:cNvCxnSpPr>
            <a:cxnSpLocks/>
            <a:stCxn id="60" idx="3"/>
            <a:endCxn id="58" idx="1"/>
          </p:cNvCxnSpPr>
          <p:nvPr/>
        </p:nvCxnSpPr>
        <p:spPr>
          <a:xfrm>
            <a:off x="2468980" y="3954556"/>
            <a:ext cx="140296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FA122833-FF12-4C76-A8DC-F1061E421E04}"/>
              </a:ext>
            </a:extLst>
          </p:cNvPr>
          <p:cNvSpPr/>
          <p:nvPr/>
        </p:nvSpPr>
        <p:spPr>
          <a:xfrm>
            <a:off x="5154166" y="3131956"/>
            <a:ext cx="1246634" cy="1645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is sent information (e.g. by post or email) on symptoms to watch out for and how to book an appointment if needed</a:t>
            </a: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Patient’s GP is informed</a:t>
            </a: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Self management training arranged if appropriate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F6B27D36-C644-42CF-B43F-313DE6DB44A2}"/>
              </a:ext>
            </a:extLst>
          </p:cNvPr>
          <p:cNvCxnSpPr>
            <a:cxnSpLocks/>
            <a:stCxn id="58" idx="3"/>
            <a:endCxn id="61" idx="1"/>
          </p:cNvCxnSpPr>
          <p:nvPr/>
        </p:nvCxnSpPr>
        <p:spPr>
          <a:xfrm>
            <a:off x="4163881" y="3954556"/>
            <a:ext cx="140296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7BBD1F02-072E-4B66-BE9A-86E2ACD1C67B}"/>
              </a:ext>
            </a:extLst>
          </p:cNvPr>
          <p:cNvCxnSpPr>
            <a:cxnSpLocks/>
            <a:stCxn id="56" idx="3"/>
            <a:endCxn id="60" idx="1"/>
          </p:cNvCxnSpPr>
          <p:nvPr/>
        </p:nvCxnSpPr>
        <p:spPr>
          <a:xfrm>
            <a:off x="1628168" y="3954556"/>
            <a:ext cx="140296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70" name="Graphic 69" descr="Internet">
            <a:extLst>
              <a:ext uri="{FF2B5EF4-FFF2-40B4-BE49-F238E27FC236}">
                <a16:creationId xmlns:a16="http://schemas.microsoft.com/office/drawing/2014/main" xmlns="" id="{B31C084C-30B4-4063-B8DB-FEF0D4047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81434" y="2516967"/>
            <a:ext cx="614989" cy="614989"/>
          </a:xfrm>
          <a:prstGeom prst="rect">
            <a:avLst/>
          </a:prstGeom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DB78E768-E068-4B6C-9864-4FE46C7F227E}"/>
              </a:ext>
            </a:extLst>
          </p:cNvPr>
          <p:cNvCxnSpPr>
            <a:cxnSpLocks/>
            <a:stCxn id="61" idx="3"/>
            <a:endCxn id="67" idx="1"/>
          </p:cNvCxnSpPr>
          <p:nvPr/>
        </p:nvCxnSpPr>
        <p:spPr>
          <a:xfrm>
            <a:off x="5013869" y="3954556"/>
            <a:ext cx="140297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2" name="Freeform 10">
            <a:extLst>
              <a:ext uri="{FF2B5EF4-FFF2-40B4-BE49-F238E27FC236}">
                <a16:creationId xmlns:a16="http://schemas.microsoft.com/office/drawing/2014/main" xmlns="" id="{72277178-D9DB-4067-B500-48E305E116C0}"/>
              </a:ext>
            </a:extLst>
          </p:cNvPr>
          <p:cNvSpPr>
            <a:spLocks noEditPoints="1"/>
          </p:cNvSpPr>
          <p:nvPr/>
        </p:nvSpPr>
        <p:spPr bwMode="auto">
          <a:xfrm>
            <a:off x="1913141" y="2558197"/>
            <a:ext cx="411162" cy="472424"/>
          </a:xfrm>
          <a:custGeom>
            <a:avLst/>
            <a:gdLst>
              <a:gd name="T0" fmla="*/ 100 w 160"/>
              <a:gd name="T1" fmla="*/ 16 h 208"/>
              <a:gd name="T2" fmla="*/ 60 w 160"/>
              <a:gd name="T3" fmla="*/ 16 h 208"/>
              <a:gd name="T4" fmla="*/ 0 w 160"/>
              <a:gd name="T5" fmla="*/ 28 h 208"/>
              <a:gd name="T6" fmla="*/ 12 w 160"/>
              <a:gd name="T7" fmla="*/ 208 h 208"/>
              <a:gd name="T8" fmla="*/ 160 w 160"/>
              <a:gd name="T9" fmla="*/ 196 h 208"/>
              <a:gd name="T10" fmla="*/ 148 w 160"/>
              <a:gd name="T11" fmla="*/ 16 h 208"/>
              <a:gd name="T12" fmla="*/ 64 w 160"/>
              <a:gd name="T13" fmla="*/ 24 h 208"/>
              <a:gd name="T14" fmla="*/ 68 w 160"/>
              <a:gd name="T15" fmla="*/ 20 h 208"/>
              <a:gd name="T16" fmla="*/ 92 w 160"/>
              <a:gd name="T17" fmla="*/ 20 h 208"/>
              <a:gd name="T18" fmla="*/ 96 w 160"/>
              <a:gd name="T19" fmla="*/ 24 h 208"/>
              <a:gd name="T20" fmla="*/ 112 w 160"/>
              <a:gd name="T21" fmla="*/ 36 h 208"/>
              <a:gd name="T22" fmla="*/ 52 w 160"/>
              <a:gd name="T23" fmla="*/ 40 h 208"/>
              <a:gd name="T24" fmla="*/ 48 w 160"/>
              <a:gd name="T25" fmla="*/ 24 h 208"/>
              <a:gd name="T26" fmla="*/ 108 w 160"/>
              <a:gd name="T27" fmla="*/ 48 h 208"/>
              <a:gd name="T28" fmla="*/ 136 w 160"/>
              <a:gd name="T29" fmla="*/ 40 h 208"/>
              <a:gd name="T30" fmla="*/ 24 w 160"/>
              <a:gd name="T31" fmla="*/ 184 h 208"/>
              <a:gd name="T32" fmla="*/ 41 w 160"/>
              <a:gd name="T33" fmla="*/ 40 h 208"/>
              <a:gd name="T34" fmla="*/ 152 w 160"/>
              <a:gd name="T35" fmla="*/ 196 h 208"/>
              <a:gd name="T36" fmla="*/ 12 w 160"/>
              <a:gd name="T37" fmla="*/ 200 h 208"/>
              <a:gd name="T38" fmla="*/ 8 w 160"/>
              <a:gd name="T39" fmla="*/ 28 h 208"/>
              <a:gd name="T40" fmla="*/ 40 w 160"/>
              <a:gd name="T41" fmla="*/ 24 h 208"/>
              <a:gd name="T42" fmla="*/ 20 w 160"/>
              <a:gd name="T43" fmla="*/ 32 h 208"/>
              <a:gd name="T44" fmla="*/ 16 w 160"/>
              <a:gd name="T45" fmla="*/ 36 h 208"/>
              <a:gd name="T46" fmla="*/ 17 w 160"/>
              <a:gd name="T47" fmla="*/ 191 h 208"/>
              <a:gd name="T48" fmla="*/ 140 w 160"/>
              <a:gd name="T49" fmla="*/ 192 h 208"/>
              <a:gd name="T50" fmla="*/ 144 w 160"/>
              <a:gd name="T51" fmla="*/ 188 h 208"/>
              <a:gd name="T52" fmla="*/ 143 w 160"/>
              <a:gd name="T53" fmla="*/ 33 h 208"/>
              <a:gd name="T54" fmla="*/ 120 w 160"/>
              <a:gd name="T55" fmla="*/ 32 h 208"/>
              <a:gd name="T56" fmla="*/ 148 w 160"/>
              <a:gd name="T57" fmla="*/ 24 h 208"/>
              <a:gd name="T58" fmla="*/ 152 w 160"/>
              <a:gd name="T59" fmla="*/ 196 h 208"/>
              <a:gd name="T60" fmla="*/ 112 w 160"/>
              <a:gd name="T61" fmla="*/ 88 h 208"/>
              <a:gd name="T62" fmla="*/ 48 w 160"/>
              <a:gd name="T63" fmla="*/ 88 h 208"/>
              <a:gd name="T64" fmla="*/ 80 w 160"/>
              <a:gd name="T65" fmla="*/ 64 h 208"/>
              <a:gd name="T66" fmla="*/ 80 w 160"/>
              <a:gd name="T67" fmla="*/ 112 h 208"/>
              <a:gd name="T68" fmla="*/ 80 w 160"/>
              <a:gd name="T69" fmla="*/ 64 h 208"/>
              <a:gd name="T70" fmla="*/ 76 w 160"/>
              <a:gd name="T71" fmla="*/ 92 h 208"/>
              <a:gd name="T72" fmla="*/ 80 w 160"/>
              <a:gd name="T73" fmla="*/ 104 h 208"/>
              <a:gd name="T74" fmla="*/ 84 w 160"/>
              <a:gd name="T75" fmla="*/ 92 h 208"/>
              <a:gd name="T76" fmla="*/ 96 w 160"/>
              <a:gd name="T77" fmla="*/ 88 h 208"/>
              <a:gd name="T78" fmla="*/ 84 w 160"/>
              <a:gd name="T79" fmla="*/ 84 h 208"/>
              <a:gd name="T80" fmla="*/ 80 w 160"/>
              <a:gd name="T81" fmla="*/ 72 h 208"/>
              <a:gd name="T82" fmla="*/ 76 w 160"/>
              <a:gd name="T83" fmla="*/ 84 h 208"/>
              <a:gd name="T84" fmla="*/ 64 w 160"/>
              <a:gd name="T85" fmla="*/ 88 h 208"/>
              <a:gd name="T86" fmla="*/ 72 w 160"/>
              <a:gd name="T87" fmla="*/ 140 h 208"/>
              <a:gd name="T88" fmla="*/ 116 w 160"/>
              <a:gd name="T89" fmla="*/ 144 h 208"/>
              <a:gd name="T90" fmla="*/ 116 w 160"/>
              <a:gd name="T91" fmla="*/ 136 h 208"/>
              <a:gd name="T92" fmla="*/ 72 w 160"/>
              <a:gd name="T93" fmla="*/ 140 h 208"/>
              <a:gd name="T94" fmla="*/ 44 w 160"/>
              <a:gd name="T95" fmla="*/ 152 h 208"/>
              <a:gd name="T96" fmla="*/ 63 w 160"/>
              <a:gd name="T97" fmla="*/ 135 h 208"/>
              <a:gd name="T98" fmla="*/ 57 w 160"/>
              <a:gd name="T99" fmla="*/ 129 h 208"/>
              <a:gd name="T100" fmla="*/ 44 w 160"/>
              <a:gd name="T101" fmla="*/ 142 h 208"/>
              <a:gd name="T102" fmla="*/ 33 w 160"/>
              <a:gd name="T103" fmla="*/ 137 h 208"/>
              <a:gd name="T104" fmla="*/ 41 w 160"/>
              <a:gd name="T105" fmla="*/ 151 h 208"/>
              <a:gd name="T106" fmla="*/ 76 w 160"/>
              <a:gd name="T107" fmla="*/ 160 h 208"/>
              <a:gd name="T108" fmla="*/ 76 w 160"/>
              <a:gd name="T109" fmla="*/ 168 h 208"/>
              <a:gd name="T110" fmla="*/ 120 w 160"/>
              <a:gd name="T111" fmla="*/ 164 h 208"/>
              <a:gd name="T112" fmla="*/ 41 w 160"/>
              <a:gd name="T113" fmla="*/ 175 h 208"/>
              <a:gd name="T114" fmla="*/ 47 w 160"/>
              <a:gd name="T115" fmla="*/ 175 h 208"/>
              <a:gd name="T116" fmla="*/ 63 w 160"/>
              <a:gd name="T117" fmla="*/ 153 h 208"/>
              <a:gd name="T118" fmla="*/ 57 w 160"/>
              <a:gd name="T119" fmla="*/ 153 h 208"/>
              <a:gd name="T120" fmla="*/ 39 w 160"/>
              <a:gd name="T121" fmla="*/ 161 h 208"/>
              <a:gd name="T122" fmla="*/ 33 w 160"/>
              <a:gd name="T123" fmla="*/ 16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" h="208">
                <a:moveTo>
                  <a:pt x="148" y="16"/>
                </a:moveTo>
                <a:cubicBezTo>
                  <a:pt x="100" y="16"/>
                  <a:pt x="100" y="16"/>
                  <a:pt x="100" y="16"/>
                </a:cubicBezTo>
                <a:cubicBezTo>
                  <a:pt x="98" y="7"/>
                  <a:pt x="90" y="0"/>
                  <a:pt x="80" y="0"/>
                </a:cubicBezTo>
                <a:cubicBezTo>
                  <a:pt x="70" y="0"/>
                  <a:pt x="62" y="7"/>
                  <a:pt x="60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5" y="16"/>
                  <a:pt x="0" y="21"/>
                  <a:pt x="0" y="28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203"/>
                  <a:pt x="5" y="208"/>
                  <a:pt x="12" y="208"/>
                </a:cubicBezTo>
                <a:cubicBezTo>
                  <a:pt x="148" y="208"/>
                  <a:pt x="148" y="208"/>
                  <a:pt x="148" y="208"/>
                </a:cubicBezTo>
                <a:cubicBezTo>
                  <a:pt x="155" y="208"/>
                  <a:pt x="160" y="203"/>
                  <a:pt x="160" y="196"/>
                </a:cubicBezTo>
                <a:cubicBezTo>
                  <a:pt x="160" y="28"/>
                  <a:pt x="160" y="28"/>
                  <a:pt x="160" y="28"/>
                </a:cubicBezTo>
                <a:cubicBezTo>
                  <a:pt x="160" y="21"/>
                  <a:pt x="155" y="16"/>
                  <a:pt x="148" y="16"/>
                </a:cubicBezTo>
                <a:close/>
                <a:moveTo>
                  <a:pt x="48" y="24"/>
                </a:moveTo>
                <a:cubicBezTo>
                  <a:pt x="64" y="24"/>
                  <a:pt x="64" y="24"/>
                  <a:pt x="64" y="24"/>
                </a:cubicBezTo>
                <a:cubicBezTo>
                  <a:pt x="65" y="24"/>
                  <a:pt x="66" y="24"/>
                  <a:pt x="67" y="23"/>
                </a:cubicBezTo>
                <a:cubicBezTo>
                  <a:pt x="68" y="22"/>
                  <a:pt x="68" y="21"/>
                  <a:pt x="68" y="20"/>
                </a:cubicBezTo>
                <a:cubicBezTo>
                  <a:pt x="68" y="13"/>
                  <a:pt x="73" y="8"/>
                  <a:pt x="80" y="8"/>
                </a:cubicBezTo>
                <a:cubicBezTo>
                  <a:pt x="87" y="8"/>
                  <a:pt x="92" y="13"/>
                  <a:pt x="92" y="20"/>
                </a:cubicBezTo>
                <a:cubicBezTo>
                  <a:pt x="92" y="21"/>
                  <a:pt x="92" y="22"/>
                  <a:pt x="93" y="23"/>
                </a:cubicBezTo>
                <a:cubicBezTo>
                  <a:pt x="94" y="24"/>
                  <a:pt x="95" y="24"/>
                  <a:pt x="96" y="24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38"/>
                  <a:pt x="110" y="40"/>
                  <a:pt x="108" y="40"/>
                </a:cubicBezTo>
                <a:cubicBezTo>
                  <a:pt x="52" y="40"/>
                  <a:pt x="52" y="40"/>
                  <a:pt x="52" y="40"/>
                </a:cubicBezTo>
                <a:cubicBezTo>
                  <a:pt x="50" y="40"/>
                  <a:pt x="48" y="38"/>
                  <a:pt x="48" y="36"/>
                </a:cubicBezTo>
                <a:lnTo>
                  <a:pt x="48" y="24"/>
                </a:lnTo>
                <a:close/>
                <a:moveTo>
                  <a:pt x="52" y="48"/>
                </a:moveTo>
                <a:cubicBezTo>
                  <a:pt x="108" y="48"/>
                  <a:pt x="108" y="48"/>
                  <a:pt x="108" y="48"/>
                </a:cubicBezTo>
                <a:cubicBezTo>
                  <a:pt x="113" y="48"/>
                  <a:pt x="118" y="45"/>
                  <a:pt x="119" y="40"/>
                </a:cubicBezTo>
                <a:cubicBezTo>
                  <a:pt x="136" y="40"/>
                  <a:pt x="136" y="40"/>
                  <a:pt x="136" y="40"/>
                </a:cubicBezTo>
                <a:cubicBezTo>
                  <a:pt x="136" y="184"/>
                  <a:pt x="136" y="184"/>
                  <a:pt x="136" y="184"/>
                </a:cubicBezTo>
                <a:cubicBezTo>
                  <a:pt x="24" y="184"/>
                  <a:pt x="24" y="184"/>
                  <a:pt x="24" y="184"/>
                </a:cubicBezTo>
                <a:cubicBezTo>
                  <a:pt x="24" y="40"/>
                  <a:pt x="24" y="40"/>
                  <a:pt x="24" y="40"/>
                </a:cubicBezTo>
                <a:cubicBezTo>
                  <a:pt x="41" y="40"/>
                  <a:pt x="41" y="40"/>
                  <a:pt x="41" y="40"/>
                </a:cubicBezTo>
                <a:cubicBezTo>
                  <a:pt x="42" y="45"/>
                  <a:pt x="47" y="48"/>
                  <a:pt x="52" y="48"/>
                </a:cubicBezTo>
                <a:close/>
                <a:moveTo>
                  <a:pt x="152" y="196"/>
                </a:moveTo>
                <a:cubicBezTo>
                  <a:pt x="152" y="198"/>
                  <a:pt x="150" y="200"/>
                  <a:pt x="148" y="200"/>
                </a:cubicBezTo>
                <a:cubicBezTo>
                  <a:pt x="12" y="200"/>
                  <a:pt x="12" y="200"/>
                  <a:pt x="12" y="200"/>
                </a:cubicBezTo>
                <a:cubicBezTo>
                  <a:pt x="10" y="200"/>
                  <a:pt x="8" y="198"/>
                  <a:pt x="8" y="196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6"/>
                  <a:pt x="10" y="24"/>
                  <a:pt x="12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0" y="32"/>
                  <a:pt x="40" y="32"/>
                  <a:pt x="40" y="32"/>
                </a:cubicBezTo>
                <a:cubicBezTo>
                  <a:pt x="20" y="32"/>
                  <a:pt x="20" y="32"/>
                  <a:pt x="20" y="32"/>
                </a:cubicBezTo>
                <a:cubicBezTo>
                  <a:pt x="19" y="32"/>
                  <a:pt x="18" y="32"/>
                  <a:pt x="17" y="33"/>
                </a:cubicBezTo>
                <a:cubicBezTo>
                  <a:pt x="16" y="34"/>
                  <a:pt x="16" y="35"/>
                  <a:pt x="16" y="36"/>
                </a:cubicBezTo>
                <a:cubicBezTo>
                  <a:pt x="16" y="188"/>
                  <a:pt x="16" y="188"/>
                  <a:pt x="16" y="188"/>
                </a:cubicBezTo>
                <a:cubicBezTo>
                  <a:pt x="16" y="189"/>
                  <a:pt x="16" y="190"/>
                  <a:pt x="17" y="191"/>
                </a:cubicBezTo>
                <a:cubicBezTo>
                  <a:pt x="18" y="192"/>
                  <a:pt x="19" y="192"/>
                  <a:pt x="20" y="192"/>
                </a:cubicBezTo>
                <a:cubicBezTo>
                  <a:pt x="140" y="192"/>
                  <a:pt x="140" y="192"/>
                  <a:pt x="140" y="192"/>
                </a:cubicBezTo>
                <a:cubicBezTo>
                  <a:pt x="141" y="192"/>
                  <a:pt x="142" y="192"/>
                  <a:pt x="143" y="191"/>
                </a:cubicBezTo>
                <a:cubicBezTo>
                  <a:pt x="144" y="190"/>
                  <a:pt x="144" y="189"/>
                  <a:pt x="144" y="188"/>
                </a:cubicBezTo>
                <a:cubicBezTo>
                  <a:pt x="144" y="36"/>
                  <a:pt x="144" y="36"/>
                  <a:pt x="144" y="36"/>
                </a:cubicBezTo>
                <a:cubicBezTo>
                  <a:pt x="144" y="35"/>
                  <a:pt x="144" y="34"/>
                  <a:pt x="143" y="33"/>
                </a:cubicBezTo>
                <a:cubicBezTo>
                  <a:pt x="142" y="32"/>
                  <a:pt x="141" y="32"/>
                  <a:pt x="140" y="32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0" y="24"/>
                  <a:pt x="152" y="26"/>
                  <a:pt x="152" y="28"/>
                </a:cubicBezTo>
                <a:lnTo>
                  <a:pt x="152" y="196"/>
                </a:lnTo>
                <a:close/>
                <a:moveTo>
                  <a:pt x="80" y="120"/>
                </a:moveTo>
                <a:cubicBezTo>
                  <a:pt x="98" y="120"/>
                  <a:pt x="112" y="106"/>
                  <a:pt x="112" y="88"/>
                </a:cubicBezTo>
                <a:cubicBezTo>
                  <a:pt x="112" y="70"/>
                  <a:pt x="98" y="56"/>
                  <a:pt x="80" y="56"/>
                </a:cubicBezTo>
                <a:cubicBezTo>
                  <a:pt x="62" y="56"/>
                  <a:pt x="48" y="70"/>
                  <a:pt x="48" y="88"/>
                </a:cubicBezTo>
                <a:cubicBezTo>
                  <a:pt x="48" y="106"/>
                  <a:pt x="62" y="120"/>
                  <a:pt x="80" y="120"/>
                </a:cubicBezTo>
                <a:close/>
                <a:moveTo>
                  <a:pt x="80" y="64"/>
                </a:moveTo>
                <a:cubicBezTo>
                  <a:pt x="93" y="64"/>
                  <a:pt x="104" y="75"/>
                  <a:pt x="104" y="88"/>
                </a:cubicBezTo>
                <a:cubicBezTo>
                  <a:pt x="104" y="101"/>
                  <a:pt x="93" y="112"/>
                  <a:pt x="80" y="112"/>
                </a:cubicBezTo>
                <a:cubicBezTo>
                  <a:pt x="67" y="112"/>
                  <a:pt x="56" y="101"/>
                  <a:pt x="56" y="88"/>
                </a:cubicBezTo>
                <a:cubicBezTo>
                  <a:pt x="56" y="75"/>
                  <a:pt x="67" y="64"/>
                  <a:pt x="80" y="64"/>
                </a:cubicBezTo>
                <a:close/>
                <a:moveTo>
                  <a:pt x="68" y="92"/>
                </a:moveTo>
                <a:cubicBezTo>
                  <a:pt x="76" y="92"/>
                  <a:pt x="76" y="92"/>
                  <a:pt x="76" y="92"/>
                </a:cubicBezTo>
                <a:cubicBezTo>
                  <a:pt x="76" y="100"/>
                  <a:pt x="76" y="100"/>
                  <a:pt x="76" y="100"/>
                </a:cubicBezTo>
                <a:cubicBezTo>
                  <a:pt x="76" y="102"/>
                  <a:pt x="78" y="104"/>
                  <a:pt x="80" y="104"/>
                </a:cubicBezTo>
                <a:cubicBezTo>
                  <a:pt x="82" y="104"/>
                  <a:pt x="84" y="102"/>
                  <a:pt x="84" y="100"/>
                </a:cubicBezTo>
                <a:cubicBezTo>
                  <a:pt x="84" y="92"/>
                  <a:pt x="84" y="92"/>
                  <a:pt x="84" y="92"/>
                </a:cubicBezTo>
                <a:cubicBezTo>
                  <a:pt x="92" y="92"/>
                  <a:pt x="92" y="92"/>
                  <a:pt x="92" y="92"/>
                </a:cubicBezTo>
                <a:cubicBezTo>
                  <a:pt x="94" y="92"/>
                  <a:pt x="96" y="90"/>
                  <a:pt x="96" y="88"/>
                </a:cubicBezTo>
                <a:cubicBezTo>
                  <a:pt x="96" y="86"/>
                  <a:pt x="94" y="84"/>
                  <a:pt x="9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6"/>
                  <a:pt x="84" y="76"/>
                  <a:pt x="84" y="76"/>
                </a:cubicBezTo>
                <a:cubicBezTo>
                  <a:pt x="84" y="74"/>
                  <a:pt x="82" y="72"/>
                  <a:pt x="80" y="72"/>
                </a:cubicBezTo>
                <a:cubicBezTo>
                  <a:pt x="78" y="72"/>
                  <a:pt x="76" y="74"/>
                  <a:pt x="76" y="76"/>
                </a:cubicBezTo>
                <a:cubicBezTo>
                  <a:pt x="76" y="84"/>
                  <a:pt x="76" y="84"/>
                  <a:pt x="7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6" y="84"/>
                  <a:pt x="64" y="86"/>
                  <a:pt x="64" y="88"/>
                </a:cubicBezTo>
                <a:cubicBezTo>
                  <a:pt x="64" y="90"/>
                  <a:pt x="66" y="92"/>
                  <a:pt x="68" y="92"/>
                </a:cubicBezTo>
                <a:close/>
                <a:moveTo>
                  <a:pt x="72" y="140"/>
                </a:moveTo>
                <a:cubicBezTo>
                  <a:pt x="72" y="142"/>
                  <a:pt x="74" y="144"/>
                  <a:pt x="76" y="144"/>
                </a:cubicBezTo>
                <a:cubicBezTo>
                  <a:pt x="116" y="144"/>
                  <a:pt x="116" y="144"/>
                  <a:pt x="116" y="144"/>
                </a:cubicBezTo>
                <a:cubicBezTo>
                  <a:pt x="118" y="144"/>
                  <a:pt x="120" y="142"/>
                  <a:pt x="120" y="140"/>
                </a:cubicBezTo>
                <a:cubicBezTo>
                  <a:pt x="120" y="138"/>
                  <a:pt x="118" y="136"/>
                  <a:pt x="116" y="136"/>
                </a:cubicBezTo>
                <a:cubicBezTo>
                  <a:pt x="76" y="136"/>
                  <a:pt x="76" y="136"/>
                  <a:pt x="76" y="136"/>
                </a:cubicBezTo>
                <a:cubicBezTo>
                  <a:pt x="74" y="136"/>
                  <a:pt x="72" y="138"/>
                  <a:pt x="72" y="140"/>
                </a:cubicBezTo>
                <a:close/>
                <a:moveTo>
                  <a:pt x="41" y="151"/>
                </a:moveTo>
                <a:cubicBezTo>
                  <a:pt x="42" y="152"/>
                  <a:pt x="43" y="152"/>
                  <a:pt x="44" y="152"/>
                </a:cubicBezTo>
                <a:cubicBezTo>
                  <a:pt x="45" y="152"/>
                  <a:pt x="46" y="152"/>
                  <a:pt x="47" y="151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64" y="133"/>
                  <a:pt x="64" y="131"/>
                  <a:pt x="63" y="129"/>
                </a:cubicBezTo>
                <a:cubicBezTo>
                  <a:pt x="61" y="128"/>
                  <a:pt x="59" y="128"/>
                  <a:pt x="57" y="129"/>
                </a:cubicBezTo>
                <a:cubicBezTo>
                  <a:pt x="57" y="129"/>
                  <a:pt x="57" y="129"/>
                  <a:pt x="57" y="129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37" y="136"/>
                  <a:pt x="35" y="136"/>
                  <a:pt x="33" y="137"/>
                </a:cubicBezTo>
                <a:cubicBezTo>
                  <a:pt x="32" y="139"/>
                  <a:pt x="32" y="141"/>
                  <a:pt x="33" y="143"/>
                </a:cubicBezTo>
                <a:lnTo>
                  <a:pt x="41" y="151"/>
                </a:lnTo>
                <a:close/>
                <a:moveTo>
                  <a:pt x="116" y="160"/>
                </a:moveTo>
                <a:cubicBezTo>
                  <a:pt x="76" y="160"/>
                  <a:pt x="76" y="160"/>
                  <a:pt x="76" y="160"/>
                </a:cubicBezTo>
                <a:cubicBezTo>
                  <a:pt x="74" y="160"/>
                  <a:pt x="72" y="162"/>
                  <a:pt x="72" y="164"/>
                </a:cubicBezTo>
                <a:cubicBezTo>
                  <a:pt x="72" y="166"/>
                  <a:pt x="74" y="168"/>
                  <a:pt x="76" y="168"/>
                </a:cubicBezTo>
                <a:cubicBezTo>
                  <a:pt x="116" y="168"/>
                  <a:pt x="116" y="168"/>
                  <a:pt x="116" y="168"/>
                </a:cubicBezTo>
                <a:cubicBezTo>
                  <a:pt x="118" y="168"/>
                  <a:pt x="120" y="166"/>
                  <a:pt x="120" y="164"/>
                </a:cubicBezTo>
                <a:cubicBezTo>
                  <a:pt x="120" y="162"/>
                  <a:pt x="118" y="160"/>
                  <a:pt x="116" y="160"/>
                </a:cubicBezTo>
                <a:close/>
                <a:moveTo>
                  <a:pt x="41" y="175"/>
                </a:moveTo>
                <a:cubicBezTo>
                  <a:pt x="42" y="176"/>
                  <a:pt x="43" y="176"/>
                  <a:pt x="44" y="176"/>
                </a:cubicBezTo>
                <a:cubicBezTo>
                  <a:pt x="45" y="176"/>
                  <a:pt x="46" y="176"/>
                  <a:pt x="47" y="175"/>
                </a:cubicBezTo>
                <a:cubicBezTo>
                  <a:pt x="63" y="159"/>
                  <a:pt x="63" y="159"/>
                  <a:pt x="63" y="159"/>
                </a:cubicBezTo>
                <a:cubicBezTo>
                  <a:pt x="64" y="157"/>
                  <a:pt x="64" y="155"/>
                  <a:pt x="63" y="153"/>
                </a:cubicBezTo>
                <a:cubicBezTo>
                  <a:pt x="61" y="152"/>
                  <a:pt x="59" y="152"/>
                  <a:pt x="57" y="153"/>
                </a:cubicBezTo>
                <a:cubicBezTo>
                  <a:pt x="57" y="153"/>
                  <a:pt x="57" y="153"/>
                  <a:pt x="57" y="153"/>
                </a:cubicBezTo>
                <a:cubicBezTo>
                  <a:pt x="44" y="166"/>
                  <a:pt x="44" y="166"/>
                  <a:pt x="44" y="166"/>
                </a:cubicBezTo>
                <a:cubicBezTo>
                  <a:pt x="39" y="161"/>
                  <a:pt x="39" y="161"/>
                  <a:pt x="39" y="161"/>
                </a:cubicBezTo>
                <a:cubicBezTo>
                  <a:pt x="37" y="160"/>
                  <a:pt x="35" y="160"/>
                  <a:pt x="33" y="161"/>
                </a:cubicBezTo>
                <a:cubicBezTo>
                  <a:pt x="32" y="163"/>
                  <a:pt x="32" y="165"/>
                  <a:pt x="33" y="167"/>
                </a:cubicBezTo>
                <a:lnTo>
                  <a:pt x="41" y="175"/>
                </a:lnTo>
                <a:close/>
              </a:path>
            </a:pathLst>
          </a:custGeom>
          <a:solidFill>
            <a:srgbClr val="293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293947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D12C1356-4491-4387-9BF2-395E66D3FA2C}"/>
              </a:ext>
            </a:extLst>
          </p:cNvPr>
          <p:cNvSpPr/>
          <p:nvPr/>
        </p:nvSpPr>
        <p:spPr>
          <a:xfrm>
            <a:off x="7300563" y="7710006"/>
            <a:ext cx="1440002" cy="34265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stays on PIFU pathway</a:t>
            </a:r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xmlns="" id="{9D95AA06-ABBE-4E4C-89C7-240302B2AD3D}"/>
              </a:ext>
            </a:extLst>
          </p:cNvPr>
          <p:cNvCxnSpPr>
            <a:cxnSpLocks/>
            <a:stCxn id="73" idx="2"/>
            <a:endCxn id="77" idx="1"/>
          </p:cNvCxnSpPr>
          <p:nvPr/>
        </p:nvCxnSpPr>
        <p:spPr>
          <a:xfrm rot="5400000" flipH="1">
            <a:off x="5611764" y="5643862"/>
            <a:ext cx="4097601" cy="719999"/>
          </a:xfrm>
          <a:prstGeom prst="bentConnector4">
            <a:avLst>
              <a:gd name="adj1" fmla="val -10461"/>
              <a:gd name="adj2" fmla="val 187313"/>
            </a:avLst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E3534AAA-5014-4550-BAF7-E6282D92AE0E}"/>
              </a:ext>
            </a:extLst>
          </p:cNvPr>
          <p:cNvCxnSpPr>
            <a:cxnSpLocks/>
            <a:stCxn id="83" idx="2"/>
            <a:endCxn id="73" idx="0"/>
          </p:cNvCxnSpPr>
          <p:nvPr/>
        </p:nvCxnSpPr>
        <p:spPr>
          <a:xfrm flipH="1">
            <a:off x="8020564" y="7322708"/>
            <a:ext cx="1" cy="387298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F24C5975-0A5F-401C-B8BE-E73BE7286EDB}"/>
              </a:ext>
            </a:extLst>
          </p:cNvPr>
          <p:cNvSpPr txBox="1"/>
          <p:nvPr/>
        </p:nvSpPr>
        <p:spPr>
          <a:xfrm>
            <a:off x="10499183" y="3722403"/>
            <a:ext cx="402447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Yes</a:t>
            </a: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xmlns="" id="{0A8EF69B-E03B-4C97-907F-0FBEEF12C9B8}"/>
              </a:ext>
            </a:extLst>
          </p:cNvPr>
          <p:cNvSpPr/>
          <p:nvPr/>
        </p:nvSpPr>
        <p:spPr>
          <a:xfrm>
            <a:off x="7300565" y="3235060"/>
            <a:ext cx="1440000" cy="1440000"/>
          </a:xfrm>
          <a:prstGeom prst="diamond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experiences a change in relevant symptoms within PIFU timeframe?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EAC8DA4C-26AE-41CC-94A0-EB0588C8E262}"/>
              </a:ext>
            </a:extLst>
          </p:cNvPr>
          <p:cNvCxnSpPr>
            <a:cxnSpLocks/>
            <a:stCxn id="67" idx="3"/>
            <a:endCxn id="77" idx="1"/>
          </p:cNvCxnSpPr>
          <p:nvPr/>
        </p:nvCxnSpPr>
        <p:spPr>
          <a:xfrm>
            <a:off x="6400800" y="3954556"/>
            <a:ext cx="899765" cy="504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BD4EDA98-B927-450D-B61C-EADA6C4B6598}"/>
              </a:ext>
            </a:extLst>
          </p:cNvPr>
          <p:cNvSpPr/>
          <p:nvPr/>
        </p:nvSpPr>
        <p:spPr>
          <a:xfrm>
            <a:off x="7300565" y="4819475"/>
            <a:ext cx="1440001" cy="297347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contacts service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F315F2CA-4C2A-450E-9948-B9B4012A12AB}"/>
              </a:ext>
            </a:extLst>
          </p:cNvPr>
          <p:cNvCxnSpPr>
            <a:cxnSpLocks/>
            <a:stCxn id="77" idx="2"/>
            <a:endCxn id="79" idx="0"/>
          </p:cNvCxnSpPr>
          <p:nvPr/>
        </p:nvCxnSpPr>
        <p:spPr>
          <a:xfrm>
            <a:off x="8020565" y="4675060"/>
            <a:ext cx="1" cy="144415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BC16B952-4B8C-4E57-900A-710095B5375C}"/>
              </a:ext>
            </a:extLst>
          </p:cNvPr>
          <p:cNvSpPr/>
          <p:nvPr/>
        </p:nvSpPr>
        <p:spPr>
          <a:xfrm>
            <a:off x="7300564" y="5332793"/>
            <a:ext cx="1440002" cy="33394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Clinician calls patient to discuss concerns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E500601C-7578-4F86-91E9-0ED4E645EC59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8020565" y="5116822"/>
            <a:ext cx="1" cy="215971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3" name="Diamond 82">
            <a:extLst>
              <a:ext uri="{FF2B5EF4-FFF2-40B4-BE49-F238E27FC236}">
                <a16:creationId xmlns:a16="http://schemas.microsoft.com/office/drawing/2014/main" xmlns="" id="{E531D1CE-A06D-43B0-B6E1-55DF8EB1C561}"/>
              </a:ext>
            </a:extLst>
          </p:cNvPr>
          <p:cNvSpPr/>
          <p:nvPr/>
        </p:nvSpPr>
        <p:spPr>
          <a:xfrm>
            <a:off x="7300565" y="5882708"/>
            <a:ext cx="1440000" cy="1440000"/>
          </a:xfrm>
          <a:prstGeom prst="diamond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Issue resolved by phone call?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FB497EBA-E0ED-44FC-8D38-17287CF18A46}"/>
              </a:ext>
            </a:extLst>
          </p:cNvPr>
          <p:cNvCxnSpPr>
            <a:cxnSpLocks/>
            <a:stCxn id="81" idx="2"/>
            <a:endCxn id="83" idx="0"/>
          </p:cNvCxnSpPr>
          <p:nvPr/>
        </p:nvCxnSpPr>
        <p:spPr>
          <a:xfrm>
            <a:off x="8020565" y="5666738"/>
            <a:ext cx="0" cy="21597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85" name="Graphic 84" descr="Receiver">
            <a:extLst>
              <a:ext uri="{FF2B5EF4-FFF2-40B4-BE49-F238E27FC236}">
                <a16:creationId xmlns:a16="http://schemas.microsoft.com/office/drawing/2014/main" xmlns="" id="{6F59A34F-E3C6-42FE-B07D-8E51A738B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907279" y="4819475"/>
            <a:ext cx="339355" cy="339355"/>
          </a:xfrm>
          <a:prstGeom prst="rect">
            <a:avLst/>
          </a:prstGeom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BF1E8DC5-C4F1-41B8-AF2A-8D737E83418F}"/>
              </a:ext>
            </a:extLst>
          </p:cNvPr>
          <p:cNvCxnSpPr>
            <a:cxnSpLocks/>
            <a:stCxn id="83" idx="3"/>
            <a:endCxn id="65" idx="1"/>
          </p:cNvCxnSpPr>
          <p:nvPr/>
        </p:nvCxnSpPr>
        <p:spPr>
          <a:xfrm>
            <a:off x="8740565" y="6602708"/>
            <a:ext cx="342910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96BA8E66-C2C7-4BBA-80B5-7CA723C035D1}"/>
              </a:ext>
            </a:extLst>
          </p:cNvPr>
          <p:cNvSpPr txBox="1"/>
          <p:nvPr/>
        </p:nvSpPr>
        <p:spPr>
          <a:xfrm>
            <a:off x="8724221" y="6358356"/>
            <a:ext cx="353055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No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841E2391-5BE6-40DE-8BD6-A626BF16EE24}"/>
              </a:ext>
            </a:extLst>
          </p:cNvPr>
          <p:cNvSpPr txBox="1"/>
          <p:nvPr/>
        </p:nvSpPr>
        <p:spPr>
          <a:xfrm>
            <a:off x="9803475" y="4688435"/>
            <a:ext cx="574606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No</a:t>
            </a:r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xmlns="" id="{2C6A50A0-3797-45AA-8510-CFE1DA091D1A}"/>
              </a:ext>
            </a:extLst>
          </p:cNvPr>
          <p:cNvSpPr/>
          <p:nvPr/>
        </p:nvSpPr>
        <p:spPr>
          <a:xfrm>
            <a:off x="9083475" y="3235060"/>
            <a:ext cx="1440000" cy="1440000"/>
          </a:xfrm>
          <a:prstGeom prst="diamond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Clinical decision to discharge patient at end of PIFU timeframe?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41D04B21-B13E-4882-A5E1-165D1D796E4C}"/>
              </a:ext>
            </a:extLst>
          </p:cNvPr>
          <p:cNvCxnSpPr>
            <a:cxnSpLocks/>
            <a:stCxn id="89" idx="3"/>
            <a:endCxn id="91" idx="1"/>
          </p:cNvCxnSpPr>
          <p:nvPr/>
        </p:nvCxnSpPr>
        <p:spPr>
          <a:xfrm flipV="1">
            <a:off x="10523475" y="3954556"/>
            <a:ext cx="452084" cy="504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A68359E8-CEC1-4F8A-A69A-677A1869395E}"/>
              </a:ext>
            </a:extLst>
          </p:cNvPr>
          <p:cNvSpPr/>
          <p:nvPr/>
        </p:nvSpPr>
        <p:spPr>
          <a:xfrm>
            <a:off x="10975559" y="3503808"/>
            <a:ext cx="783533" cy="90149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discharged to primary care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836932FC-4D72-49D2-9147-A9315DB371D5}"/>
              </a:ext>
            </a:extLst>
          </p:cNvPr>
          <p:cNvCxnSpPr>
            <a:cxnSpLocks/>
            <a:stCxn id="77" idx="3"/>
            <a:endCxn id="89" idx="1"/>
          </p:cNvCxnSpPr>
          <p:nvPr/>
        </p:nvCxnSpPr>
        <p:spPr>
          <a:xfrm>
            <a:off x="8740565" y="3955060"/>
            <a:ext cx="342910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93" name="Graphic 92" descr="Call center">
            <a:extLst>
              <a:ext uri="{FF2B5EF4-FFF2-40B4-BE49-F238E27FC236}">
                <a16:creationId xmlns:a16="http://schemas.microsoft.com/office/drawing/2014/main" xmlns="" id="{98733AA6-306C-409F-80C4-DE83C5859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07357" y="5307910"/>
            <a:ext cx="339355" cy="339355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BCEEE31-BCEC-4E2E-B4C5-4887E3F7CA61}"/>
              </a:ext>
            </a:extLst>
          </p:cNvPr>
          <p:cNvSpPr txBox="1"/>
          <p:nvPr/>
        </p:nvSpPr>
        <p:spPr>
          <a:xfrm>
            <a:off x="8016787" y="7350819"/>
            <a:ext cx="455860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Yes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71059630-42AB-4430-A2D0-8BA112EDFDC1}"/>
              </a:ext>
            </a:extLst>
          </p:cNvPr>
          <p:cNvSpPr txBox="1"/>
          <p:nvPr/>
        </p:nvSpPr>
        <p:spPr>
          <a:xfrm>
            <a:off x="8048555" y="4561737"/>
            <a:ext cx="455860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Yes</a:t>
            </a:r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xmlns="" id="{5A3B928C-9BF6-411E-A9F3-101B0CF014AB}"/>
              </a:ext>
            </a:extLst>
          </p:cNvPr>
          <p:cNvSpPr/>
          <p:nvPr/>
        </p:nvSpPr>
        <p:spPr>
          <a:xfrm>
            <a:off x="9083475" y="7161333"/>
            <a:ext cx="1440000" cy="1440000"/>
          </a:xfrm>
          <a:prstGeom prst="diamond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PIFU still appropriate for patient?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759681F8-BD81-4B01-BFEF-3B14C1D40680}"/>
              </a:ext>
            </a:extLst>
          </p:cNvPr>
          <p:cNvCxnSpPr>
            <a:cxnSpLocks/>
            <a:stCxn id="96" idx="3"/>
            <a:endCxn id="98" idx="1"/>
          </p:cNvCxnSpPr>
          <p:nvPr/>
        </p:nvCxnSpPr>
        <p:spPr>
          <a:xfrm>
            <a:off x="10523475" y="7881333"/>
            <a:ext cx="452083" cy="0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EEBFBF9F-1568-4F67-89AB-B23164535B28}"/>
              </a:ext>
            </a:extLst>
          </p:cNvPr>
          <p:cNvSpPr/>
          <p:nvPr/>
        </p:nvSpPr>
        <p:spPr>
          <a:xfrm>
            <a:off x="10975558" y="7454787"/>
            <a:ext cx="783534" cy="85309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C2126"/>
            </a:solidFill>
            <a:prstDash val="solid"/>
            <a:miter lim="800000"/>
          </a:ln>
          <a:effectLst/>
        </p:spPr>
        <p:txBody>
          <a:bodyPr vert="horz" lIns="36000" tIns="36000" rIns="36000" bIns="36000" rtlCol="0" anchor="ctr" anchorCtr="0"/>
          <a:lstStyle/>
          <a:p>
            <a:pPr marL="0" marR="0" lvl="0" indent="0" algn="ctr" defTabSz="422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moved to alternative follow up pathway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A3386980-4884-47FE-BA0A-9530275F6A3E}"/>
              </a:ext>
            </a:extLst>
          </p:cNvPr>
          <p:cNvCxnSpPr>
            <a:cxnSpLocks/>
            <a:stCxn id="65" idx="2"/>
            <a:endCxn id="96" idx="0"/>
          </p:cNvCxnSpPr>
          <p:nvPr/>
        </p:nvCxnSpPr>
        <p:spPr>
          <a:xfrm flipH="1">
            <a:off x="9803475" y="6931531"/>
            <a:ext cx="1" cy="229802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17ECA707-9BC2-4544-9C8E-80F68F01EBDE}"/>
              </a:ext>
            </a:extLst>
          </p:cNvPr>
          <p:cNvSpPr txBox="1"/>
          <p:nvPr/>
        </p:nvSpPr>
        <p:spPr>
          <a:xfrm>
            <a:off x="8739055" y="7636980"/>
            <a:ext cx="455860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Yes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CF2DE1C7-D7B1-4033-833E-3B1ACCD4A0C3}"/>
              </a:ext>
            </a:extLst>
          </p:cNvPr>
          <p:cNvSpPr txBox="1"/>
          <p:nvPr/>
        </p:nvSpPr>
        <p:spPr>
          <a:xfrm>
            <a:off x="10555458" y="7652106"/>
            <a:ext cx="353055" cy="216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422039"/>
            <a:r>
              <a:rPr lang="en-GB" sz="937" dirty="0">
                <a:solidFill>
                  <a:prstClr val="black"/>
                </a:solidFill>
                <a:latin typeface="Arial" panose="020B0604020202020204"/>
              </a:rPr>
              <a:t>No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xmlns="" id="{70D2ED93-A72B-418D-83DF-EE53808D72A8}"/>
              </a:ext>
            </a:extLst>
          </p:cNvPr>
          <p:cNvCxnSpPr>
            <a:cxnSpLocks/>
            <a:stCxn id="96" idx="1"/>
            <a:endCxn id="73" idx="3"/>
          </p:cNvCxnSpPr>
          <p:nvPr/>
        </p:nvCxnSpPr>
        <p:spPr>
          <a:xfrm flipH="1">
            <a:off x="8740565" y="7881333"/>
            <a:ext cx="342910" cy="1"/>
          </a:xfrm>
          <a:prstGeom prst="straightConnector1">
            <a:avLst/>
          </a:prstGeom>
          <a:noFill/>
          <a:ln w="6350" cap="flat" cmpd="sng" algn="ctr">
            <a:solidFill>
              <a:srgbClr val="0C212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BEA93F9-18CE-433E-A89C-D7C873C7516D}"/>
              </a:ext>
            </a:extLst>
          </p:cNvPr>
          <p:cNvSpPr/>
          <p:nvPr/>
        </p:nvSpPr>
        <p:spPr>
          <a:xfrm>
            <a:off x="708455" y="1629166"/>
            <a:ext cx="10643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This flowchart describes how PIFU can support providers’ management of their waiting lists.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290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 4.3 plain template.pptx" id="{2F2F0580-1474-4B7A-A11B-8505B61FADB3}" vid="{956D579C-3B86-4FDD-8A79-810CF4E924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B4999C131534B8E536EE3FE2ED916" ma:contentTypeVersion="3" ma:contentTypeDescription="Create a new document." ma:contentTypeScope="" ma:versionID="07d90f175f401890c0facef51242a8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946f54fc597ae82d0c88937cd5e440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9FD49-C1C5-400A-B04D-90A236984D1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134557-F662-4096-AB23-C12C8CC03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227</Words>
  <Application>Microsoft Office PowerPoint</Application>
  <PresentationFormat>A3 Paper (297x420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Waiting List Review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Franchelle Scorgie</dc:creator>
  <cp:lastModifiedBy>Rebecca Hawtin</cp:lastModifiedBy>
  <cp:revision>4</cp:revision>
  <dcterms:created xsi:type="dcterms:W3CDTF">2020-08-17T15:38:25Z</dcterms:created>
  <dcterms:modified xsi:type="dcterms:W3CDTF">2021-07-30T10:38:33Z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0x010100420B4999C131534B8E536EE3FE2ED916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