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5"/>
  </p:notesMasterIdLst>
  <p:handoutMasterIdLst>
    <p:handoutMasterId r:id="rId16"/>
  </p:handoutMasterIdLst>
  <p:sldIdLst>
    <p:sldId id="263" r:id="rId5"/>
    <p:sldId id="268" r:id="rId6"/>
    <p:sldId id="318" r:id="rId7"/>
    <p:sldId id="265" r:id="rId8"/>
    <p:sldId id="309" r:id="rId9"/>
    <p:sldId id="310" r:id="rId10"/>
    <p:sldId id="311" r:id="rId11"/>
    <p:sldId id="312" r:id="rId12"/>
    <p:sldId id="313" r:id="rId13"/>
    <p:sldId id="31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y Wood" initials="JW" lastIdx="4" clrIdx="0">
    <p:extLst/>
  </p:cmAuthor>
  <p:cmAuthor id="2" name="Lily Sharma" initials="LS" lastIdx="5"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CF9CAB-09D0-48B8-B141-300606E58FF0}" v="28" dt="2021-03-19T16:07:42.9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564" y="-4"/>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4FF258-7408-4683-9A54-E98CFFDEC3F6}" type="doc">
      <dgm:prSet loTypeId="urn:microsoft.com/office/officeart/2005/8/layout/venn1" loCatId="relationship" qsTypeId="urn:microsoft.com/office/officeart/2005/8/quickstyle/simple1" qsCatId="simple" csTypeId="urn:microsoft.com/office/officeart/2005/8/colors/accent1_2" csCatId="accent1" phldr="1"/>
      <dgm:spPr/>
    </dgm:pt>
    <dgm:pt modelId="{EF95FB5E-AB15-4094-ABC7-6BE2219F4BCC}">
      <dgm:prSet phldrT="[Text]"/>
      <dgm:spPr/>
      <dgm:t>
        <a:bodyPr/>
        <a:lstStyle/>
        <a:p>
          <a:r>
            <a:rPr lang="en-GB" dirty="0">
              <a:latin typeface="Arial" panose="020B0604020202020204" pitchFamily="34" charset="0"/>
              <a:cs typeface="Arial" panose="020B0604020202020204" pitchFamily="34" charset="0"/>
            </a:rPr>
            <a:t>Personalised</a:t>
          </a:r>
        </a:p>
      </dgm:t>
    </dgm:pt>
    <dgm:pt modelId="{63C1E7C3-1233-4094-9B17-25EF3B1ECD49}" type="parTrans" cxnId="{B24D17AC-5EB0-4674-B01A-93DD60F85F14}">
      <dgm:prSet/>
      <dgm:spPr/>
      <dgm:t>
        <a:bodyPr/>
        <a:lstStyle/>
        <a:p>
          <a:endParaRPr lang="en-GB">
            <a:latin typeface="Arial" panose="020B0604020202020204" pitchFamily="34" charset="0"/>
            <a:cs typeface="Arial" panose="020B0604020202020204" pitchFamily="34" charset="0"/>
          </a:endParaRPr>
        </a:p>
      </dgm:t>
    </dgm:pt>
    <dgm:pt modelId="{DFA8C9D8-E88A-49F7-A6BE-5DAFC3367A93}" type="sibTrans" cxnId="{B24D17AC-5EB0-4674-B01A-93DD60F85F14}">
      <dgm:prSet/>
      <dgm:spPr/>
      <dgm:t>
        <a:bodyPr/>
        <a:lstStyle/>
        <a:p>
          <a:endParaRPr lang="en-GB">
            <a:latin typeface="Arial" panose="020B0604020202020204" pitchFamily="34" charset="0"/>
            <a:cs typeface="Arial" panose="020B0604020202020204" pitchFamily="34" charset="0"/>
          </a:endParaRPr>
        </a:p>
      </dgm:t>
    </dgm:pt>
    <dgm:pt modelId="{7AB0644B-990D-400B-A62B-170682ADAB9A}">
      <dgm:prSet phldrT="[Text]"/>
      <dgm:spPr/>
      <dgm:t>
        <a:bodyPr/>
        <a:lstStyle/>
        <a:p>
          <a:r>
            <a:rPr lang="en-GB" dirty="0">
              <a:latin typeface="Arial" panose="020B0604020202020204" pitchFamily="34" charset="0"/>
              <a:cs typeface="Arial" panose="020B0604020202020204" pitchFamily="34" charset="0"/>
            </a:rPr>
            <a:t>High quality of care</a:t>
          </a:r>
        </a:p>
      </dgm:t>
    </dgm:pt>
    <dgm:pt modelId="{1FCD94C8-5729-4EFB-A0B2-493BBA98247D}" type="parTrans" cxnId="{80CFB4CB-7822-4CB1-84B0-32FBDEE8C2DD}">
      <dgm:prSet/>
      <dgm:spPr/>
      <dgm:t>
        <a:bodyPr/>
        <a:lstStyle/>
        <a:p>
          <a:endParaRPr lang="en-GB">
            <a:latin typeface="Arial" panose="020B0604020202020204" pitchFamily="34" charset="0"/>
            <a:cs typeface="Arial" panose="020B0604020202020204" pitchFamily="34" charset="0"/>
          </a:endParaRPr>
        </a:p>
      </dgm:t>
    </dgm:pt>
    <dgm:pt modelId="{7C551258-DBF2-4C57-82A0-0F3B5C9E00BF}" type="sibTrans" cxnId="{80CFB4CB-7822-4CB1-84B0-32FBDEE8C2DD}">
      <dgm:prSet/>
      <dgm:spPr/>
      <dgm:t>
        <a:bodyPr/>
        <a:lstStyle/>
        <a:p>
          <a:endParaRPr lang="en-GB">
            <a:latin typeface="Arial" panose="020B0604020202020204" pitchFamily="34" charset="0"/>
            <a:cs typeface="Arial" panose="020B0604020202020204" pitchFamily="34" charset="0"/>
          </a:endParaRPr>
        </a:p>
      </dgm:t>
    </dgm:pt>
    <dgm:pt modelId="{86AD3FCB-4814-4173-B7AA-2390625C74D6}">
      <dgm:prSet phldrT="[Text]"/>
      <dgm:spPr/>
      <dgm:t>
        <a:bodyPr/>
        <a:lstStyle/>
        <a:p>
          <a:r>
            <a:rPr lang="en-GB" dirty="0">
              <a:latin typeface="Arial" panose="020B0604020202020204" pitchFamily="34" charset="0"/>
              <a:cs typeface="Arial" panose="020B0604020202020204" pitchFamily="34" charset="0"/>
            </a:rPr>
            <a:t>Clinically-led</a:t>
          </a:r>
        </a:p>
      </dgm:t>
    </dgm:pt>
    <dgm:pt modelId="{0DC5CB34-3A75-4B65-BBBB-7F43C94F62FA}" type="parTrans" cxnId="{DA4E2382-40EC-4F7C-A0B4-878805092281}">
      <dgm:prSet/>
      <dgm:spPr/>
      <dgm:t>
        <a:bodyPr/>
        <a:lstStyle/>
        <a:p>
          <a:endParaRPr lang="en-GB">
            <a:latin typeface="Arial" panose="020B0604020202020204" pitchFamily="34" charset="0"/>
            <a:cs typeface="Arial" panose="020B0604020202020204" pitchFamily="34" charset="0"/>
          </a:endParaRPr>
        </a:p>
      </dgm:t>
    </dgm:pt>
    <dgm:pt modelId="{DBAC20AB-B663-492B-B24F-CF10E850B38A}" type="sibTrans" cxnId="{DA4E2382-40EC-4F7C-A0B4-878805092281}">
      <dgm:prSet/>
      <dgm:spPr/>
      <dgm:t>
        <a:bodyPr/>
        <a:lstStyle/>
        <a:p>
          <a:endParaRPr lang="en-GB">
            <a:latin typeface="Arial" panose="020B0604020202020204" pitchFamily="34" charset="0"/>
            <a:cs typeface="Arial" panose="020B0604020202020204" pitchFamily="34" charset="0"/>
          </a:endParaRPr>
        </a:p>
      </dgm:t>
    </dgm:pt>
    <dgm:pt modelId="{EA6D8E26-32EB-4663-B095-50840B5414F6}" type="pres">
      <dgm:prSet presAssocID="{3B4FF258-7408-4683-9A54-E98CFFDEC3F6}" presName="compositeShape" presStyleCnt="0">
        <dgm:presLayoutVars>
          <dgm:chMax val="7"/>
          <dgm:dir/>
          <dgm:resizeHandles val="exact"/>
        </dgm:presLayoutVars>
      </dgm:prSet>
      <dgm:spPr/>
    </dgm:pt>
    <dgm:pt modelId="{281949AC-D5C8-48EF-B663-4D26F2C4ED89}" type="pres">
      <dgm:prSet presAssocID="{EF95FB5E-AB15-4094-ABC7-6BE2219F4BCC}" presName="circ1" presStyleLbl="vennNode1" presStyleIdx="0" presStyleCnt="3"/>
      <dgm:spPr/>
      <dgm:t>
        <a:bodyPr/>
        <a:lstStyle/>
        <a:p>
          <a:endParaRPr lang="en-US"/>
        </a:p>
      </dgm:t>
    </dgm:pt>
    <dgm:pt modelId="{F85AF373-C25C-4BD3-BEAA-E28F573C038A}" type="pres">
      <dgm:prSet presAssocID="{EF95FB5E-AB15-4094-ABC7-6BE2219F4BCC}" presName="circ1Tx" presStyleLbl="revTx" presStyleIdx="0" presStyleCnt="0">
        <dgm:presLayoutVars>
          <dgm:chMax val="0"/>
          <dgm:chPref val="0"/>
          <dgm:bulletEnabled val="1"/>
        </dgm:presLayoutVars>
      </dgm:prSet>
      <dgm:spPr/>
      <dgm:t>
        <a:bodyPr/>
        <a:lstStyle/>
        <a:p>
          <a:endParaRPr lang="en-US"/>
        </a:p>
      </dgm:t>
    </dgm:pt>
    <dgm:pt modelId="{05906584-07B8-4620-A81A-764FA11C861D}" type="pres">
      <dgm:prSet presAssocID="{7AB0644B-990D-400B-A62B-170682ADAB9A}" presName="circ2" presStyleLbl="vennNode1" presStyleIdx="1" presStyleCnt="3"/>
      <dgm:spPr/>
      <dgm:t>
        <a:bodyPr/>
        <a:lstStyle/>
        <a:p>
          <a:endParaRPr lang="en-US"/>
        </a:p>
      </dgm:t>
    </dgm:pt>
    <dgm:pt modelId="{D3959101-5C84-4ECE-839B-402AD3BC33DA}" type="pres">
      <dgm:prSet presAssocID="{7AB0644B-990D-400B-A62B-170682ADAB9A}" presName="circ2Tx" presStyleLbl="revTx" presStyleIdx="0" presStyleCnt="0">
        <dgm:presLayoutVars>
          <dgm:chMax val="0"/>
          <dgm:chPref val="0"/>
          <dgm:bulletEnabled val="1"/>
        </dgm:presLayoutVars>
      </dgm:prSet>
      <dgm:spPr/>
      <dgm:t>
        <a:bodyPr/>
        <a:lstStyle/>
        <a:p>
          <a:endParaRPr lang="en-US"/>
        </a:p>
      </dgm:t>
    </dgm:pt>
    <dgm:pt modelId="{9D879775-F2E5-4F4C-8A71-707E2838DA70}" type="pres">
      <dgm:prSet presAssocID="{86AD3FCB-4814-4173-B7AA-2390625C74D6}" presName="circ3" presStyleLbl="vennNode1" presStyleIdx="2" presStyleCnt="3"/>
      <dgm:spPr/>
      <dgm:t>
        <a:bodyPr/>
        <a:lstStyle/>
        <a:p>
          <a:endParaRPr lang="en-US"/>
        </a:p>
      </dgm:t>
    </dgm:pt>
    <dgm:pt modelId="{FC4CBB29-2EA3-4D86-B075-181043AD5CD8}" type="pres">
      <dgm:prSet presAssocID="{86AD3FCB-4814-4173-B7AA-2390625C74D6}" presName="circ3Tx" presStyleLbl="revTx" presStyleIdx="0" presStyleCnt="0">
        <dgm:presLayoutVars>
          <dgm:chMax val="0"/>
          <dgm:chPref val="0"/>
          <dgm:bulletEnabled val="1"/>
        </dgm:presLayoutVars>
      </dgm:prSet>
      <dgm:spPr/>
      <dgm:t>
        <a:bodyPr/>
        <a:lstStyle/>
        <a:p>
          <a:endParaRPr lang="en-US"/>
        </a:p>
      </dgm:t>
    </dgm:pt>
  </dgm:ptLst>
  <dgm:cxnLst>
    <dgm:cxn modelId="{DA4E2382-40EC-4F7C-A0B4-878805092281}" srcId="{3B4FF258-7408-4683-9A54-E98CFFDEC3F6}" destId="{86AD3FCB-4814-4173-B7AA-2390625C74D6}" srcOrd="2" destOrd="0" parTransId="{0DC5CB34-3A75-4B65-BBBB-7F43C94F62FA}" sibTransId="{DBAC20AB-B663-492B-B24F-CF10E850B38A}"/>
    <dgm:cxn modelId="{900BFD1B-0EA9-4D41-8060-D44B0E4E9B38}" type="presOf" srcId="{EF95FB5E-AB15-4094-ABC7-6BE2219F4BCC}" destId="{281949AC-D5C8-48EF-B663-4D26F2C4ED89}" srcOrd="0" destOrd="0" presId="urn:microsoft.com/office/officeart/2005/8/layout/venn1"/>
    <dgm:cxn modelId="{18C41832-0313-4F6D-8264-78529EFA823A}" type="presOf" srcId="{86AD3FCB-4814-4173-B7AA-2390625C74D6}" destId="{9D879775-F2E5-4F4C-8A71-707E2838DA70}" srcOrd="0" destOrd="0" presId="urn:microsoft.com/office/officeart/2005/8/layout/venn1"/>
    <dgm:cxn modelId="{B24D17AC-5EB0-4674-B01A-93DD60F85F14}" srcId="{3B4FF258-7408-4683-9A54-E98CFFDEC3F6}" destId="{EF95FB5E-AB15-4094-ABC7-6BE2219F4BCC}" srcOrd="0" destOrd="0" parTransId="{63C1E7C3-1233-4094-9B17-25EF3B1ECD49}" sibTransId="{DFA8C9D8-E88A-49F7-A6BE-5DAFC3367A93}"/>
    <dgm:cxn modelId="{1708483E-2415-463D-A9BC-68677357DC81}" type="presOf" srcId="{86AD3FCB-4814-4173-B7AA-2390625C74D6}" destId="{FC4CBB29-2EA3-4D86-B075-181043AD5CD8}" srcOrd="1" destOrd="0" presId="urn:microsoft.com/office/officeart/2005/8/layout/venn1"/>
    <dgm:cxn modelId="{BB79A37F-5427-459A-8C36-40AC2FE1BE70}" type="presOf" srcId="{3B4FF258-7408-4683-9A54-E98CFFDEC3F6}" destId="{EA6D8E26-32EB-4663-B095-50840B5414F6}" srcOrd="0" destOrd="0" presId="urn:microsoft.com/office/officeart/2005/8/layout/venn1"/>
    <dgm:cxn modelId="{AF6DE1FD-BB1E-4208-B479-5BBB437BA02D}" type="presOf" srcId="{7AB0644B-990D-400B-A62B-170682ADAB9A}" destId="{D3959101-5C84-4ECE-839B-402AD3BC33DA}" srcOrd="1" destOrd="0" presId="urn:microsoft.com/office/officeart/2005/8/layout/venn1"/>
    <dgm:cxn modelId="{80CFB4CB-7822-4CB1-84B0-32FBDEE8C2DD}" srcId="{3B4FF258-7408-4683-9A54-E98CFFDEC3F6}" destId="{7AB0644B-990D-400B-A62B-170682ADAB9A}" srcOrd="1" destOrd="0" parTransId="{1FCD94C8-5729-4EFB-A0B2-493BBA98247D}" sibTransId="{7C551258-DBF2-4C57-82A0-0F3B5C9E00BF}"/>
    <dgm:cxn modelId="{80302A0A-D577-4F95-A23B-C246AEDBC5D7}" type="presOf" srcId="{7AB0644B-990D-400B-A62B-170682ADAB9A}" destId="{05906584-07B8-4620-A81A-764FA11C861D}" srcOrd="0" destOrd="0" presId="urn:microsoft.com/office/officeart/2005/8/layout/venn1"/>
    <dgm:cxn modelId="{C51D47B5-0036-4AF3-874A-32CA1599333A}" type="presOf" srcId="{EF95FB5E-AB15-4094-ABC7-6BE2219F4BCC}" destId="{F85AF373-C25C-4BD3-BEAA-E28F573C038A}" srcOrd="1" destOrd="0" presId="urn:microsoft.com/office/officeart/2005/8/layout/venn1"/>
    <dgm:cxn modelId="{44EB9FFD-4F88-4C01-9039-4835071281D9}" type="presParOf" srcId="{EA6D8E26-32EB-4663-B095-50840B5414F6}" destId="{281949AC-D5C8-48EF-B663-4D26F2C4ED89}" srcOrd="0" destOrd="0" presId="urn:microsoft.com/office/officeart/2005/8/layout/venn1"/>
    <dgm:cxn modelId="{33E12A32-5674-498E-9F1E-EB050FC28B3D}" type="presParOf" srcId="{EA6D8E26-32EB-4663-B095-50840B5414F6}" destId="{F85AF373-C25C-4BD3-BEAA-E28F573C038A}" srcOrd="1" destOrd="0" presId="urn:microsoft.com/office/officeart/2005/8/layout/venn1"/>
    <dgm:cxn modelId="{00C477DA-015E-4F18-8DF3-3020E3CC475A}" type="presParOf" srcId="{EA6D8E26-32EB-4663-B095-50840B5414F6}" destId="{05906584-07B8-4620-A81A-764FA11C861D}" srcOrd="2" destOrd="0" presId="urn:microsoft.com/office/officeart/2005/8/layout/venn1"/>
    <dgm:cxn modelId="{77AFDCE2-3389-4910-BF67-24F1C5D8CFC1}" type="presParOf" srcId="{EA6D8E26-32EB-4663-B095-50840B5414F6}" destId="{D3959101-5C84-4ECE-839B-402AD3BC33DA}" srcOrd="3" destOrd="0" presId="urn:microsoft.com/office/officeart/2005/8/layout/venn1"/>
    <dgm:cxn modelId="{939C5436-358A-4095-AD3E-28821F7B0105}" type="presParOf" srcId="{EA6D8E26-32EB-4663-B095-50840B5414F6}" destId="{9D879775-F2E5-4F4C-8A71-707E2838DA70}" srcOrd="4" destOrd="0" presId="urn:microsoft.com/office/officeart/2005/8/layout/venn1"/>
    <dgm:cxn modelId="{DFD74317-E7BF-4C96-831D-2792B57C3C1F}" type="presParOf" srcId="{EA6D8E26-32EB-4663-B095-50840B5414F6}" destId="{FC4CBB29-2EA3-4D86-B075-181043AD5CD8}" srcOrd="5"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1949AC-D5C8-48EF-B663-4D26F2C4ED89}">
      <dsp:nvSpPr>
        <dsp:cNvPr id="0" name=""/>
        <dsp:cNvSpPr/>
      </dsp:nvSpPr>
      <dsp:spPr>
        <a:xfrm>
          <a:off x="1103087" y="37306"/>
          <a:ext cx="1790700" cy="179070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en-GB" sz="1700" kern="1200" dirty="0">
              <a:latin typeface="Arial" panose="020B0604020202020204" pitchFamily="34" charset="0"/>
              <a:cs typeface="Arial" panose="020B0604020202020204" pitchFamily="34" charset="0"/>
            </a:rPr>
            <a:t>Personalised</a:t>
          </a:r>
        </a:p>
      </dsp:txBody>
      <dsp:txXfrm>
        <a:off x="1341848" y="350678"/>
        <a:ext cx="1313180" cy="805815"/>
      </dsp:txXfrm>
    </dsp:sp>
    <dsp:sp modelId="{05906584-07B8-4620-A81A-764FA11C861D}">
      <dsp:nvSpPr>
        <dsp:cNvPr id="0" name=""/>
        <dsp:cNvSpPr/>
      </dsp:nvSpPr>
      <dsp:spPr>
        <a:xfrm>
          <a:off x="1749232" y="1156493"/>
          <a:ext cx="1790700" cy="179070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en-GB" sz="1700" kern="1200" dirty="0">
              <a:latin typeface="Arial" panose="020B0604020202020204" pitchFamily="34" charset="0"/>
              <a:cs typeface="Arial" panose="020B0604020202020204" pitchFamily="34" charset="0"/>
            </a:rPr>
            <a:t>High quality of care</a:t>
          </a:r>
        </a:p>
      </dsp:txBody>
      <dsp:txXfrm>
        <a:off x="2296888" y="1619091"/>
        <a:ext cx="1074420" cy="984885"/>
      </dsp:txXfrm>
    </dsp:sp>
    <dsp:sp modelId="{9D879775-F2E5-4F4C-8A71-707E2838DA70}">
      <dsp:nvSpPr>
        <dsp:cNvPr id="0" name=""/>
        <dsp:cNvSpPr/>
      </dsp:nvSpPr>
      <dsp:spPr>
        <a:xfrm>
          <a:off x="456943" y="1156493"/>
          <a:ext cx="1790700" cy="179070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en-GB" sz="1700" kern="1200" dirty="0">
              <a:latin typeface="Arial" panose="020B0604020202020204" pitchFamily="34" charset="0"/>
              <a:cs typeface="Arial" panose="020B0604020202020204" pitchFamily="34" charset="0"/>
            </a:rPr>
            <a:t>Clinically-led</a:t>
          </a:r>
        </a:p>
      </dsp:txBody>
      <dsp:txXfrm>
        <a:off x="625568" y="1619091"/>
        <a:ext cx="1074420" cy="98488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t>30/07/2021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AE991-F138-4FD8-982E-957F3CA6A0F6}" type="datetimeFigureOut">
              <a:rPr lang="en-GB" smtClean="0"/>
              <a:t>30/07/2021</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a:ln>
                  <a:noFill/>
                </a:ln>
                <a:solidFill>
                  <a:prstClr val="black"/>
                </a:solidFill>
                <a:effectLst/>
                <a:uLnTx/>
                <a:uFillTx/>
                <a:latin typeface="Calibri"/>
                <a:ea typeface="+mn-ea"/>
                <a:cs typeface="+mn-cs"/>
              </a:rPr>
              <a:t>NHS Improvement</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90AB7D-FC04-41BF-88F7-E47891A06283}" type="slidenum">
              <a:rPr kumimoji="0" lang="en-GB"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97717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6</a:t>
            </a:fld>
            <a:endParaRPr lang="en-GB"/>
          </a:p>
        </p:txBody>
      </p:sp>
    </p:spTree>
    <p:extLst>
      <p:ext uri="{BB962C8B-B14F-4D97-AF65-F5344CB8AC3E}">
        <p14:creationId xmlns:p14="http://schemas.microsoft.com/office/powerpoint/2010/main" val="9795873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599385" y="3660488"/>
            <a:ext cx="105156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a:t>Presentation title</a:t>
            </a:r>
          </a:p>
        </p:txBody>
      </p:sp>
      <p:sp>
        <p:nvSpPr>
          <p:cNvPr id="11" name="Subtitle 2"/>
          <p:cNvSpPr>
            <a:spLocks noGrp="1"/>
          </p:cNvSpPr>
          <p:nvPr>
            <p:ph type="subTitle" idx="1" hasCustomPrompt="1"/>
          </p:nvPr>
        </p:nvSpPr>
        <p:spPr>
          <a:xfrm>
            <a:off x="618301" y="4364955"/>
            <a:ext cx="9144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Date</a:t>
            </a:r>
          </a:p>
        </p:txBody>
      </p:sp>
      <p:pic>
        <p:nvPicPr>
          <p:cNvPr id="5" name="Content Placeholder 16">
            <a:extLst>
              <a:ext uri="{FF2B5EF4-FFF2-40B4-BE49-F238E27FC236}">
                <a16:creationId xmlns:a16="http://schemas.microsoft.com/office/drawing/2014/main" xmlns="" id="{5FDDE1C8-218E-4901-92BB-E0ADB27DCE4B}"/>
              </a:ext>
            </a:extLst>
          </p:cNvPr>
          <p:cNvPicPr>
            <a:picLocks noChangeAspect="1"/>
          </p:cNvPicPr>
          <p:nvPr userDrawn="1"/>
        </p:nvPicPr>
        <p:blipFill>
          <a:blip r:embed="rId2"/>
          <a:stretch>
            <a:fillRect/>
          </a:stretch>
        </p:blipFill>
        <p:spPr>
          <a:xfrm>
            <a:off x="0" y="6345237"/>
            <a:ext cx="12192000" cy="309465"/>
          </a:xfrm>
          <a:prstGeom prst="rect">
            <a:avLst/>
          </a:prstGeom>
        </p:spPr>
      </p:pic>
      <p:sp>
        <p:nvSpPr>
          <p:cNvPr id="6" name="Text Box 4">
            <a:extLst>
              <a:ext uri="{FF2B5EF4-FFF2-40B4-BE49-F238E27FC236}">
                <a16:creationId xmlns:a16="http://schemas.microsoft.com/office/drawing/2014/main" xmlns="" id="{733EB1D2-9EB5-4BBA-9043-DD9322866AB7}"/>
              </a:ext>
            </a:extLst>
          </p:cNvPr>
          <p:cNvSpPr txBox="1"/>
          <p:nvPr userDrawn="1"/>
        </p:nvSpPr>
        <p:spPr>
          <a:xfrm>
            <a:off x="3434080" y="5792942"/>
            <a:ext cx="5323840" cy="4064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80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xmlns="" id="{A3A39F99-B502-4F73-979C-B35D56821532}"/>
              </a:ext>
            </a:extLst>
          </p:cNvPr>
          <p:cNvPicPr>
            <a:picLocks noChangeAspect="1"/>
          </p:cNvPicPr>
          <p:nvPr userDrawn="1"/>
        </p:nvPicPr>
        <p:blipFill>
          <a:blip r:embed="rId3"/>
          <a:stretch>
            <a:fillRect/>
          </a:stretch>
        </p:blipFill>
        <p:spPr>
          <a:xfrm>
            <a:off x="10535749" y="365910"/>
            <a:ext cx="1308943" cy="52861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614920" y="1343804"/>
            <a:ext cx="10316899"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0"/>
          <p:cNvSpPr>
            <a:spLocks noGrp="1"/>
          </p:cNvSpPr>
          <p:nvPr>
            <p:ph type="title"/>
          </p:nvPr>
        </p:nvSpPr>
        <p:spPr>
          <a:xfrm>
            <a:off x="609601" y="548641"/>
            <a:ext cx="8756073"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8" name="TextBox 7"/>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xmlns="" id="{AF967751-197A-4F14-8FE0-B63259580851}"/>
              </a:ext>
            </a:extLst>
          </p:cNvPr>
          <p:cNvPicPr>
            <a:picLocks noChangeAspect="1"/>
          </p:cNvPicPr>
          <p:nvPr userDrawn="1"/>
        </p:nvPicPr>
        <p:blipFill>
          <a:blip r:embed="rId2"/>
          <a:stretch>
            <a:fillRect/>
          </a:stretch>
        </p:blipFill>
        <p:spPr>
          <a:xfrm>
            <a:off x="10535749" y="365910"/>
            <a:ext cx="1308943" cy="528611"/>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66261087"/>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hsi.outpatient-transformation@nhs.ne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future.nhs.uk/ECDC/view?objectId=85456901"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s://www.england.nhs.uk/publication/implementing-phase-3-of-the-nhs-response-to-the-covid-19-pandemic/" TargetMode="External"/><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hyperlink" Target="https://future.nhs.uk/ECDC/view?objectId=87035525" TargetMode="External"/><Relationship Id="rId2" Type="http://schemas.openxmlformats.org/officeDocument/2006/relationships/hyperlink" Target="https://www.england.nhs.uk/publication/implementing-phase-3-of-the-nhs-response-to-the-covid-19-pandemic/" TargetMode="External"/><Relationship Id="rId1" Type="http://schemas.openxmlformats.org/officeDocument/2006/relationships/slideLayout" Target="../slideLayouts/slideLayout2.xml"/><Relationship Id="rId4" Type="http://schemas.openxmlformats.org/officeDocument/2006/relationships/hyperlink" Target="https://future.nhs.uk/ECDC/view?objectId=89784229"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future.nhs.uk/ECDC/viewdocument?docid=87866725&amp;done=DOCCreated1&amp;fid=15973424" TargetMode="External"/><Relationship Id="rId2" Type="http://schemas.openxmlformats.org/officeDocument/2006/relationships/hyperlink" Target="https://future.nhs.uk/connect.ti/ECDC/view?objectID=15968272" TargetMode="External"/><Relationship Id="rId1" Type="http://schemas.openxmlformats.org/officeDocument/2006/relationships/slideLayout" Target="../slideLayouts/slideLayout2.xml"/><Relationship Id="rId6" Type="http://schemas.openxmlformats.org/officeDocument/2006/relationships/hyperlink" Target="https://www.england.nhs.uk/publication/implementing-phase-3-of-the-nhs-response-to-the-covid-19-pandemic/" TargetMode="External"/><Relationship Id="rId5" Type="http://schemas.openxmlformats.org/officeDocument/2006/relationships/hyperlink" Target="mailto:nhsi.outpatient-transformation@nhs.net" TargetMode="External"/><Relationship Id="rId4" Type="http://schemas.openxmlformats.org/officeDocument/2006/relationships/hyperlink" Target="https://www.england.nhs.uk/publication/implementing-personalised-stratified-follow-up-pathways/"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future.nhs.uk/ECDC/view?objectId=84437733" TargetMode="External"/><Relationship Id="rId3" Type="http://schemas.openxmlformats.org/officeDocument/2006/relationships/hyperlink" Target="https://future.nhs.uk/ECDC/view?objectId=15973424" TargetMode="External"/><Relationship Id="rId7" Type="http://schemas.openxmlformats.org/officeDocument/2006/relationships/hyperlink" Target="https://future.nhs.uk/ECDC/viewdocument?docid=85406981&amp;done=DOCCreated1&amp;fid=1597342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future.nhs.uk/ECDC/view?objectId=89784229" TargetMode="External"/><Relationship Id="rId5" Type="http://schemas.openxmlformats.org/officeDocument/2006/relationships/hyperlink" Target="https://future.nhs.uk/ECDC/view?objectId=87035525" TargetMode="External"/><Relationship Id="rId4" Type="http://schemas.openxmlformats.org/officeDocument/2006/relationships/hyperlink" Target="https://future.nhs.uk/ECDC/view?objectId=86593477" TargetMode="External"/><Relationship Id="rId9"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future.nhs.uk/ECDC/view?objectId=89784229" TargetMode="External"/><Relationship Id="rId2" Type="http://schemas.openxmlformats.org/officeDocument/2006/relationships/hyperlink" Target="https://future.nhs.uk/ECDC/view?objectId=87035525"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hyperlink" Target="https://future.nhs.uk/ECDC/view?objectId=25105712"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mailto:nhsi.outpatient-transformation@nhs.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8DB866D5-27DD-43B1-BCEF-9505CD7873FE}"/>
              </a:ext>
            </a:extLst>
          </p:cNvPr>
          <p:cNvSpPr>
            <a:spLocks noGrp="1"/>
          </p:cNvSpPr>
          <p:nvPr>
            <p:ph type="title"/>
          </p:nvPr>
        </p:nvSpPr>
        <p:spPr>
          <a:xfrm>
            <a:off x="463916" y="2819782"/>
            <a:ext cx="10770141" cy="1178371"/>
          </a:xfrm>
        </p:spPr>
        <p:txBody>
          <a:bodyPr/>
          <a:lstStyle/>
          <a:p>
            <a:r>
              <a:rPr lang="en-GB" dirty="0"/>
              <a:t>Patient initiated follow-up implementation plan and pre-implementation checklist</a:t>
            </a:r>
          </a:p>
        </p:txBody>
      </p:sp>
      <p:sp>
        <p:nvSpPr>
          <p:cNvPr id="5" name="Subtitle 2">
            <a:extLst>
              <a:ext uri="{FF2B5EF4-FFF2-40B4-BE49-F238E27FC236}">
                <a16:creationId xmlns:a16="http://schemas.microsoft.com/office/drawing/2014/main" xmlns="" id="{DEEE611F-4383-4AE5-8E64-8590D58A1C25}"/>
              </a:ext>
            </a:extLst>
          </p:cNvPr>
          <p:cNvSpPr>
            <a:spLocks noGrp="1"/>
          </p:cNvSpPr>
          <p:nvPr>
            <p:ph type="subTitle" idx="1"/>
          </p:nvPr>
        </p:nvSpPr>
        <p:spPr>
          <a:xfrm>
            <a:off x="463726" y="4034983"/>
            <a:ext cx="6858000" cy="473244"/>
          </a:xfrm>
        </p:spPr>
        <p:txBody>
          <a:bodyPr/>
          <a:lstStyle/>
          <a:p>
            <a:r>
              <a:rPr lang="en-GB" i="1" dirty="0">
                <a:solidFill>
                  <a:schemeClr val="tx1"/>
                </a:solidFill>
                <a:hlinkClick r:id="rId2"/>
              </a:rPr>
              <a:t>nhsi.outpatient-transformation@nhs.net</a:t>
            </a:r>
            <a:r>
              <a:rPr lang="en-GB" i="1" dirty="0">
                <a:solidFill>
                  <a:schemeClr val="tx1"/>
                </a:solidFill>
              </a:rPr>
              <a:t> </a:t>
            </a:r>
            <a:endParaRPr lang="en-GB" i="1" dirty="0">
              <a:solidFill>
                <a:schemeClr val="tx1"/>
              </a:solidFill>
              <a:highlight>
                <a:srgbClr val="FFFF00"/>
              </a:highlight>
            </a:endParaRPr>
          </a:p>
        </p:txBody>
      </p:sp>
    </p:spTree>
    <p:extLst>
      <p:ext uri="{BB962C8B-B14F-4D97-AF65-F5344CB8AC3E}">
        <p14:creationId xmlns:p14="http://schemas.microsoft.com/office/powerpoint/2010/main" val="3144119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xmlns="" id="{717AEBC2-7609-433F-8BB9-96DDA3176CAB}"/>
              </a:ext>
            </a:extLst>
          </p:cNvPr>
          <p:cNvPicPr>
            <a:picLocks noChangeAspect="1"/>
          </p:cNvPicPr>
          <p:nvPr/>
        </p:nvPicPr>
        <p:blipFill>
          <a:blip r:embed="rId2"/>
          <a:stretch>
            <a:fillRect/>
          </a:stretch>
        </p:blipFill>
        <p:spPr>
          <a:xfrm>
            <a:off x="6794499" y="85159"/>
            <a:ext cx="3575785" cy="1304387"/>
          </a:xfrm>
          <a:prstGeom prst="rect">
            <a:avLst/>
          </a:prstGeom>
        </p:spPr>
      </p:pic>
      <p:sp>
        <p:nvSpPr>
          <p:cNvPr id="3" name="Title 2">
            <a:extLst>
              <a:ext uri="{FF2B5EF4-FFF2-40B4-BE49-F238E27FC236}">
                <a16:creationId xmlns:a16="http://schemas.microsoft.com/office/drawing/2014/main" xmlns="" id="{52DC862B-5131-4F8F-B2D0-397EED353FA8}"/>
              </a:ext>
            </a:extLst>
          </p:cNvPr>
          <p:cNvSpPr>
            <a:spLocks noGrp="1"/>
          </p:cNvSpPr>
          <p:nvPr>
            <p:ph type="title"/>
          </p:nvPr>
        </p:nvSpPr>
        <p:spPr/>
        <p:txBody>
          <a:bodyPr/>
          <a:lstStyle/>
          <a:p>
            <a:r>
              <a:rPr lang="en-GB"/>
              <a:t>Embed and sustain</a:t>
            </a:r>
          </a:p>
        </p:txBody>
      </p:sp>
      <p:cxnSp>
        <p:nvCxnSpPr>
          <p:cNvPr id="5" name="Straight Arrow Connector 4">
            <a:extLst>
              <a:ext uri="{FF2B5EF4-FFF2-40B4-BE49-F238E27FC236}">
                <a16:creationId xmlns:a16="http://schemas.microsoft.com/office/drawing/2014/main" xmlns="" id="{F11A573A-EA5A-4A56-AAD2-A3769C22944E}"/>
              </a:ext>
            </a:extLst>
          </p:cNvPr>
          <p:cNvCxnSpPr>
            <a:cxnSpLocks/>
          </p:cNvCxnSpPr>
          <p:nvPr/>
        </p:nvCxnSpPr>
        <p:spPr>
          <a:xfrm>
            <a:off x="9416474" y="850900"/>
            <a:ext cx="514926"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xmlns="" id="{DACD7E70-A70F-404D-B723-CD8C8FDD0AE7}"/>
              </a:ext>
            </a:extLst>
          </p:cNvPr>
          <p:cNvCxnSpPr/>
          <p:nvPr/>
        </p:nvCxnSpPr>
        <p:spPr>
          <a:xfrm>
            <a:off x="1146000" y="3429000"/>
            <a:ext cx="99000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 name="Rectangle: Rounded Corners 6">
            <a:extLst>
              <a:ext uri="{FF2B5EF4-FFF2-40B4-BE49-F238E27FC236}">
                <a16:creationId xmlns:a16="http://schemas.microsoft.com/office/drawing/2014/main" xmlns="" id="{7542B52F-C436-4933-B2BD-7BFA88050D03}"/>
              </a:ext>
            </a:extLst>
          </p:cNvPr>
          <p:cNvSpPr/>
          <p:nvPr/>
        </p:nvSpPr>
        <p:spPr>
          <a:xfrm>
            <a:off x="10464799" y="3328318"/>
            <a:ext cx="351231" cy="16509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chemeClr val="tx1"/>
                </a:solidFill>
                <a:latin typeface="Arial" panose="020B0604020202020204" pitchFamily="34" charset="0"/>
                <a:cs typeface="Arial" panose="020B0604020202020204" pitchFamily="34" charset="0"/>
              </a:rPr>
              <a:t>…</a:t>
            </a:r>
          </a:p>
        </p:txBody>
      </p:sp>
      <p:sp>
        <p:nvSpPr>
          <p:cNvPr id="9" name="Rectangle: Rounded Corners 8">
            <a:extLst>
              <a:ext uri="{FF2B5EF4-FFF2-40B4-BE49-F238E27FC236}">
                <a16:creationId xmlns:a16="http://schemas.microsoft.com/office/drawing/2014/main" xmlns="" id="{785FB6BD-301A-426B-BBB7-5204E1DCEDA1}"/>
              </a:ext>
            </a:extLst>
          </p:cNvPr>
          <p:cNvSpPr/>
          <p:nvPr/>
        </p:nvSpPr>
        <p:spPr>
          <a:xfrm>
            <a:off x="1812638" y="1491745"/>
            <a:ext cx="2235199" cy="178741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Arial" panose="020B0604020202020204" pitchFamily="34" charset="0"/>
                <a:cs typeface="Arial" panose="020B0604020202020204" pitchFamily="34" charset="0"/>
              </a:rPr>
              <a:t>How will we review and check up to see how PIFU is working?</a:t>
            </a:r>
          </a:p>
          <a:p>
            <a:endParaRPr lang="en-GB" sz="1200" b="1">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a:solidFill>
                  <a:schemeClr val="tx1"/>
                </a:solidFill>
                <a:latin typeface="Arial" panose="020B0604020202020204" pitchFamily="34" charset="0"/>
                <a:cs typeface="Arial" panose="020B0604020202020204" pitchFamily="34" charset="0"/>
              </a:rPr>
              <a:t>Set a timetable for reviewing the specialties you have rolled out in</a:t>
            </a:r>
          </a:p>
        </p:txBody>
      </p:sp>
      <p:sp>
        <p:nvSpPr>
          <p:cNvPr id="10" name="Rectangle: Rounded Corners 9">
            <a:extLst>
              <a:ext uri="{FF2B5EF4-FFF2-40B4-BE49-F238E27FC236}">
                <a16:creationId xmlns:a16="http://schemas.microsoft.com/office/drawing/2014/main" xmlns="" id="{D006CA4D-419F-45A7-8260-A5D704FB3248}"/>
              </a:ext>
            </a:extLst>
          </p:cNvPr>
          <p:cNvSpPr/>
          <p:nvPr/>
        </p:nvSpPr>
        <p:spPr>
          <a:xfrm>
            <a:off x="6264565" y="1491745"/>
            <a:ext cx="2317826" cy="178741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latin typeface="Arial" panose="020B0604020202020204" pitchFamily="34" charset="0"/>
                <a:cs typeface="Arial" panose="020B0604020202020204" pitchFamily="34" charset="0"/>
              </a:rPr>
              <a:t>When will we evaluate the data?</a:t>
            </a:r>
          </a:p>
          <a:p>
            <a:endParaRPr lang="en-GB" sz="1200" b="1"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Plan in evaluation milestones for each specialties</a:t>
            </a:r>
          </a:p>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High level guidance on evaluation can be found </a:t>
            </a:r>
            <a:r>
              <a:rPr lang="en-GB" sz="1200" dirty="0">
                <a:solidFill>
                  <a:schemeClr val="tx1"/>
                </a:solidFill>
                <a:latin typeface="Arial" panose="020B0604020202020204" pitchFamily="34" charset="0"/>
                <a:cs typeface="Arial" panose="020B0604020202020204" pitchFamily="34" charset="0"/>
                <a:hlinkClick r:id="rId3"/>
              </a:rPr>
              <a:t>here</a:t>
            </a:r>
            <a:r>
              <a:rPr lang="en-GB" sz="1200" dirty="0">
                <a:solidFill>
                  <a:schemeClr val="tx1"/>
                </a:solidFill>
                <a:latin typeface="Arial" panose="020B0604020202020204" pitchFamily="34" charset="0"/>
                <a:cs typeface="Arial" panose="020B0604020202020204" pitchFamily="34" charset="0"/>
              </a:rPr>
              <a:t>.</a:t>
            </a:r>
          </a:p>
        </p:txBody>
      </p:sp>
      <p:sp>
        <p:nvSpPr>
          <p:cNvPr id="13" name="Rectangle: Rounded Corners 12">
            <a:extLst>
              <a:ext uri="{FF2B5EF4-FFF2-40B4-BE49-F238E27FC236}">
                <a16:creationId xmlns:a16="http://schemas.microsoft.com/office/drawing/2014/main" xmlns="" id="{D668CE4F-537F-4336-96E6-F55B56FF59B4}"/>
              </a:ext>
            </a:extLst>
          </p:cNvPr>
          <p:cNvSpPr/>
          <p:nvPr/>
        </p:nvSpPr>
        <p:spPr>
          <a:xfrm>
            <a:off x="3891973" y="3610611"/>
            <a:ext cx="3385127" cy="178741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Arial" panose="020B0604020202020204" pitchFamily="34" charset="0"/>
                <a:cs typeface="Arial" panose="020B0604020202020204" pitchFamily="34" charset="0"/>
              </a:rPr>
              <a:t>How can we make PIFU business as usual?</a:t>
            </a:r>
          </a:p>
          <a:p>
            <a:endParaRPr lang="en-GB" sz="1200" b="1">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a:solidFill>
                  <a:schemeClr val="tx1"/>
                </a:solidFill>
                <a:latin typeface="Arial" panose="020B0604020202020204" pitchFamily="34" charset="0"/>
                <a:cs typeface="Arial" panose="020B0604020202020204" pitchFamily="34" charset="0"/>
              </a:rPr>
              <a:t>Consider embedding as part of staff training</a:t>
            </a:r>
          </a:p>
          <a:p>
            <a:pPr marL="171450" indent="-171450">
              <a:buFont typeface="Arial" panose="020B0604020202020204" pitchFamily="34" charset="0"/>
              <a:buChar char="•"/>
            </a:pPr>
            <a:r>
              <a:rPr lang="en-GB" sz="1200">
                <a:solidFill>
                  <a:schemeClr val="tx1"/>
                </a:solidFill>
                <a:latin typeface="Arial" panose="020B0604020202020204" pitchFamily="34" charset="0"/>
                <a:cs typeface="Arial" panose="020B0604020202020204" pitchFamily="34" charset="0"/>
              </a:rPr>
              <a:t>Consider removing alternative “informal PIFU” options where clinically agreed</a:t>
            </a:r>
          </a:p>
          <a:p>
            <a:pPr marL="171450" indent="-171450">
              <a:buFont typeface="Arial" panose="020B0604020202020204" pitchFamily="34" charset="0"/>
              <a:buChar char="•"/>
            </a:pPr>
            <a:r>
              <a:rPr lang="en-GB" sz="1200">
                <a:solidFill>
                  <a:schemeClr val="tx1"/>
                </a:solidFill>
                <a:latin typeface="Arial" panose="020B0604020202020204" pitchFamily="34" charset="0"/>
                <a:cs typeface="Arial" panose="020B0604020202020204" pitchFamily="34" charset="0"/>
              </a:rPr>
              <a:t>Consider adding PIFU into job roles for new starters</a:t>
            </a:r>
          </a:p>
        </p:txBody>
      </p:sp>
      <p:sp>
        <p:nvSpPr>
          <p:cNvPr id="15" name="Rectangle: Rounded Corners 14">
            <a:extLst>
              <a:ext uri="{FF2B5EF4-FFF2-40B4-BE49-F238E27FC236}">
                <a16:creationId xmlns:a16="http://schemas.microsoft.com/office/drawing/2014/main" xmlns="" id="{93A6A6BC-A125-4F42-BBAB-608718B49888}"/>
              </a:ext>
            </a:extLst>
          </p:cNvPr>
          <p:cNvSpPr/>
          <p:nvPr/>
        </p:nvSpPr>
        <p:spPr>
          <a:xfrm>
            <a:off x="10019053" y="3328318"/>
            <a:ext cx="351231" cy="16509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919117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2">
            <a:extLst>
              <a:ext uri="{FF2B5EF4-FFF2-40B4-BE49-F238E27FC236}">
                <a16:creationId xmlns:a16="http://schemas.microsoft.com/office/drawing/2014/main" xmlns="" id="{4D177410-BFA3-496D-B269-5D2A8BEC1AFA}"/>
              </a:ext>
            </a:extLst>
          </p:cNvPr>
          <p:cNvSpPr txBox="1">
            <a:spLocks/>
          </p:cNvSpPr>
          <p:nvPr/>
        </p:nvSpPr>
        <p:spPr>
          <a:xfrm>
            <a:off x="245789" y="349082"/>
            <a:ext cx="8403771" cy="611649"/>
          </a:xfrm>
          <a:prstGeom prst="rect">
            <a:avLst/>
          </a:prstGeom>
        </p:spPr>
        <p:txBody>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pPr>
              <a:defRPr/>
            </a:pPr>
            <a:r>
              <a:rPr lang="en-GB" dirty="0"/>
              <a:t>What are patient initiated follow-ups?</a:t>
            </a:r>
          </a:p>
        </p:txBody>
      </p:sp>
      <p:sp>
        <p:nvSpPr>
          <p:cNvPr id="15" name="Rectangle 14">
            <a:extLst>
              <a:ext uri="{FF2B5EF4-FFF2-40B4-BE49-F238E27FC236}">
                <a16:creationId xmlns:a16="http://schemas.microsoft.com/office/drawing/2014/main" xmlns="" id="{7E633D69-E14A-47D6-A6C1-2E6535D67BD8}"/>
              </a:ext>
            </a:extLst>
          </p:cNvPr>
          <p:cNvSpPr/>
          <p:nvPr/>
        </p:nvSpPr>
        <p:spPr>
          <a:xfrm>
            <a:off x="332876" y="1226645"/>
            <a:ext cx="5763124" cy="5262979"/>
          </a:xfrm>
          <a:prstGeom prst="rect">
            <a:avLst/>
          </a:prstGeom>
          <a:noFill/>
        </p:spPr>
        <p:txBody>
          <a:bodyPr wrap="square">
            <a:spAutoFit/>
          </a:bodyPr>
          <a:lstStyle/>
          <a:p>
            <a:pPr eaLnBrk="0" hangingPunct="0">
              <a:defRPr/>
            </a:pPr>
            <a:r>
              <a:rPr lang="en-US" sz="1600" b="1" dirty="0">
                <a:solidFill>
                  <a:srgbClr val="000000"/>
                </a:solidFill>
                <a:latin typeface="Arial" panose="020B0604020202020204" pitchFamily="34" charset="0"/>
                <a:cs typeface="Arial" panose="020B0604020202020204" pitchFamily="34" charset="0"/>
              </a:rPr>
              <a:t>“Patient initiated follow-up” (PIFU) </a:t>
            </a:r>
            <a:r>
              <a:rPr lang="en-GB" sz="1600" b="1" dirty="0">
                <a:solidFill>
                  <a:srgbClr val="000000"/>
                </a:solidFill>
                <a:latin typeface="Arial" panose="020B0604020202020204" pitchFamily="34" charset="0"/>
                <a:cs typeface="Arial" panose="020B0604020202020204" pitchFamily="34" charset="0"/>
              </a:rPr>
              <a:t>describes when a patient (or carer) can initiate follow-up appointments as and when required, e.g. when symptoms or circumstances change. </a:t>
            </a:r>
          </a:p>
          <a:p>
            <a:pPr eaLnBrk="0" hangingPunct="0">
              <a:defRPr/>
            </a:pPr>
            <a:endParaRPr lang="en-GB" sz="1600" dirty="0">
              <a:solidFill>
                <a:srgbClr val="000000"/>
              </a:solidFill>
              <a:latin typeface="Arial" panose="020B0604020202020204" pitchFamily="34" charset="0"/>
              <a:cs typeface="Arial" panose="020B0604020202020204" pitchFamily="34" charset="0"/>
            </a:endParaRPr>
          </a:p>
          <a:p>
            <a:pPr eaLnBrk="0" hangingPunct="0">
              <a:defRPr/>
            </a:pPr>
            <a:r>
              <a:rPr lang="en-GB" sz="1600" dirty="0">
                <a:solidFill>
                  <a:srgbClr val="000000"/>
                </a:solidFill>
                <a:latin typeface="Arial" panose="020B0604020202020204" pitchFamily="34" charset="0"/>
                <a:cs typeface="Arial" panose="020B0604020202020204" pitchFamily="34" charset="0"/>
              </a:rPr>
              <a:t>It was highlighted as a key priority in the NHS’ COVID-19 recovery, and national guidance was included in the </a:t>
            </a:r>
            <a:r>
              <a:rPr lang="en-GB" sz="1600" dirty="0">
                <a:latin typeface="Arial" panose="020B0604020202020204" pitchFamily="34" charset="0"/>
                <a:cs typeface="Arial" panose="020B0604020202020204" pitchFamily="34" charset="0"/>
                <a:hlinkClick r:id="rId3"/>
              </a:rPr>
              <a:t>phase 3 resources</a:t>
            </a:r>
            <a:r>
              <a:rPr lang="en-GB" sz="1600" dirty="0">
                <a:solidFill>
                  <a:srgbClr val="000000"/>
                </a:solidFill>
                <a:latin typeface="Arial" panose="020B0604020202020204" pitchFamily="34" charset="0"/>
                <a:cs typeface="Arial" panose="020B0604020202020204" pitchFamily="34" charset="0"/>
              </a:rPr>
              <a:t>. </a:t>
            </a:r>
          </a:p>
          <a:p>
            <a:pPr eaLnBrk="0" hangingPunct="0">
              <a:defRPr/>
            </a:pPr>
            <a:endParaRPr lang="en-GB" sz="1600" dirty="0">
              <a:solidFill>
                <a:srgbClr val="000000"/>
              </a:solidFill>
              <a:latin typeface="Arial" panose="020B0604020202020204" pitchFamily="34" charset="0"/>
              <a:cs typeface="Arial" panose="020B0604020202020204" pitchFamily="34" charset="0"/>
            </a:endParaRPr>
          </a:p>
          <a:p>
            <a:pPr eaLnBrk="0" hangingPunct="0">
              <a:defRPr/>
            </a:pPr>
            <a:r>
              <a:rPr lang="en-GB" sz="1600" dirty="0">
                <a:solidFill>
                  <a:srgbClr val="000000"/>
                </a:solidFill>
                <a:latin typeface="Arial" panose="020B0604020202020204" pitchFamily="34" charset="0"/>
                <a:cs typeface="Arial" panose="020B0604020202020204" pitchFamily="34" charset="0"/>
              </a:rPr>
              <a:t>It is used in lots of places already, but sometimes called different things, including:</a:t>
            </a:r>
          </a:p>
          <a:p>
            <a:pPr marL="342900" indent="-342900" eaLnBrk="0" hangingPunct="0">
              <a:buFont typeface="Arial" panose="020B0604020202020204" pitchFamily="34" charset="0"/>
              <a:buChar char="•"/>
              <a:defRPr/>
            </a:pPr>
            <a:r>
              <a:rPr lang="en-GB" sz="1600" dirty="0">
                <a:solidFill>
                  <a:srgbClr val="000000"/>
                </a:solidFill>
                <a:latin typeface="Arial" panose="020B0604020202020204" pitchFamily="34" charset="0"/>
                <a:cs typeface="Arial" panose="020B0604020202020204" pitchFamily="34" charset="0"/>
              </a:rPr>
              <a:t>Open access follow up</a:t>
            </a:r>
          </a:p>
          <a:p>
            <a:pPr marL="342900" indent="-342900" eaLnBrk="0" hangingPunct="0">
              <a:buFont typeface="Arial" panose="020B0604020202020204" pitchFamily="34" charset="0"/>
              <a:buChar char="•"/>
              <a:defRPr/>
            </a:pPr>
            <a:r>
              <a:rPr lang="en-GB" sz="1600" dirty="0">
                <a:solidFill>
                  <a:srgbClr val="000000"/>
                </a:solidFill>
                <a:latin typeface="Arial" panose="020B0604020202020204" pitchFamily="34" charset="0"/>
                <a:cs typeface="Arial" panose="020B0604020202020204" pitchFamily="34" charset="0"/>
              </a:rPr>
              <a:t>Patient led follow-up</a:t>
            </a:r>
          </a:p>
          <a:p>
            <a:pPr marL="342900" indent="-342900" eaLnBrk="0" hangingPunct="0">
              <a:buFont typeface="Arial" panose="020B0604020202020204" pitchFamily="34" charset="0"/>
              <a:buChar char="•"/>
              <a:defRPr/>
            </a:pPr>
            <a:r>
              <a:rPr lang="en-GB" sz="1600" dirty="0">
                <a:solidFill>
                  <a:srgbClr val="000000"/>
                </a:solidFill>
                <a:latin typeface="Arial" panose="020B0604020202020204" pitchFamily="34" charset="0"/>
                <a:cs typeface="Arial" panose="020B0604020202020204" pitchFamily="34" charset="0"/>
              </a:rPr>
              <a:t>Patient triggered follow-up</a:t>
            </a:r>
          </a:p>
          <a:p>
            <a:pPr marL="342900" indent="-342900" eaLnBrk="0" hangingPunct="0">
              <a:buFont typeface="Arial" panose="020B0604020202020204" pitchFamily="34" charset="0"/>
              <a:buChar char="•"/>
              <a:defRPr/>
            </a:pPr>
            <a:r>
              <a:rPr lang="en-GB" sz="1600" dirty="0">
                <a:solidFill>
                  <a:srgbClr val="000000"/>
                </a:solidFill>
                <a:latin typeface="Arial" panose="020B0604020202020204" pitchFamily="34" charset="0"/>
                <a:cs typeface="Arial" panose="020B0604020202020204" pitchFamily="34" charset="0"/>
              </a:rPr>
              <a:t>Patient initiated appointments</a:t>
            </a:r>
          </a:p>
          <a:p>
            <a:pPr marL="342900" indent="-342900" eaLnBrk="0" hangingPunct="0">
              <a:buFont typeface="Arial" panose="020B0604020202020204" pitchFamily="34" charset="0"/>
              <a:buChar char="•"/>
              <a:defRPr/>
            </a:pPr>
            <a:r>
              <a:rPr lang="en-GB" sz="1600" dirty="0">
                <a:solidFill>
                  <a:srgbClr val="000000"/>
                </a:solidFill>
                <a:latin typeface="Arial" panose="020B0604020202020204" pitchFamily="34" charset="0"/>
                <a:cs typeface="Arial" panose="020B0604020202020204" pitchFamily="34" charset="0"/>
              </a:rPr>
              <a:t>Supported self-managed follow-up</a:t>
            </a:r>
          </a:p>
          <a:p>
            <a:pPr marL="342900" indent="-342900" eaLnBrk="0" hangingPunct="0">
              <a:buFont typeface="Arial" panose="020B0604020202020204" pitchFamily="34" charset="0"/>
              <a:buChar char="•"/>
              <a:defRPr/>
            </a:pPr>
            <a:r>
              <a:rPr lang="en-GB" sz="1600" dirty="0">
                <a:solidFill>
                  <a:srgbClr val="000000"/>
                </a:solidFill>
                <a:latin typeface="Arial" panose="020B0604020202020204" pitchFamily="34" charset="0"/>
                <a:cs typeface="Arial" panose="020B0604020202020204" pitchFamily="34" charset="0"/>
              </a:rPr>
              <a:t>Self-managed follow-up</a:t>
            </a:r>
          </a:p>
          <a:p>
            <a:pPr marL="342900" indent="-342900" eaLnBrk="0" hangingPunct="0">
              <a:buFont typeface="Arial" panose="020B0604020202020204" pitchFamily="34" charset="0"/>
              <a:buChar char="•"/>
              <a:defRPr/>
            </a:pPr>
            <a:r>
              <a:rPr lang="en-GB" sz="1600" dirty="0">
                <a:solidFill>
                  <a:srgbClr val="000000"/>
                </a:solidFill>
                <a:latin typeface="Arial" panose="020B0604020202020204" pitchFamily="34" charset="0"/>
                <a:cs typeface="Arial" panose="020B0604020202020204" pitchFamily="34" charset="0"/>
              </a:rPr>
              <a:t>See on symptom</a:t>
            </a:r>
          </a:p>
          <a:p>
            <a:pPr marL="342900" indent="-342900" eaLnBrk="0" hangingPunct="0">
              <a:buFont typeface="Arial" panose="020B0604020202020204" pitchFamily="34" charset="0"/>
              <a:buChar char="•"/>
              <a:defRPr/>
            </a:pPr>
            <a:r>
              <a:rPr lang="en-GB" sz="1600" dirty="0">
                <a:solidFill>
                  <a:srgbClr val="000000"/>
                </a:solidFill>
                <a:latin typeface="Arial" panose="020B0604020202020204" pitchFamily="34" charset="0"/>
                <a:cs typeface="Arial" panose="020B0604020202020204" pitchFamily="34" charset="0"/>
              </a:rPr>
              <a:t>Open appointments</a:t>
            </a:r>
          </a:p>
          <a:p>
            <a:pPr marL="342900" indent="-342900" eaLnBrk="0" hangingPunct="0">
              <a:buFont typeface="Arial" panose="020B0604020202020204" pitchFamily="34" charset="0"/>
              <a:buChar char="•"/>
              <a:defRPr/>
            </a:pPr>
            <a:r>
              <a:rPr lang="en-GB" sz="1600" dirty="0">
                <a:solidFill>
                  <a:srgbClr val="000000"/>
                </a:solidFill>
                <a:latin typeface="Arial" panose="020B0604020202020204" pitchFamily="34" charset="0"/>
                <a:cs typeface="Arial" panose="020B0604020202020204" pitchFamily="34" charset="0"/>
              </a:rPr>
              <a:t>Open self-referral appointments</a:t>
            </a:r>
          </a:p>
          <a:p>
            <a:pPr marL="342900" indent="-342900" eaLnBrk="0" hangingPunct="0">
              <a:buFont typeface="Arial" panose="020B0604020202020204" pitchFamily="34" charset="0"/>
              <a:buChar char="•"/>
              <a:defRPr/>
            </a:pPr>
            <a:r>
              <a:rPr lang="en-GB" sz="1600" dirty="0">
                <a:solidFill>
                  <a:srgbClr val="000000"/>
                </a:solidFill>
                <a:latin typeface="Arial" panose="020B0604020202020204" pitchFamily="34" charset="0"/>
                <a:cs typeface="Arial" panose="020B0604020202020204" pitchFamily="34" charset="0"/>
              </a:rPr>
              <a:t>Patient-activated care</a:t>
            </a:r>
          </a:p>
        </p:txBody>
      </p:sp>
      <p:sp>
        <p:nvSpPr>
          <p:cNvPr id="28" name="Rectangle 27">
            <a:extLst>
              <a:ext uri="{FF2B5EF4-FFF2-40B4-BE49-F238E27FC236}">
                <a16:creationId xmlns:a16="http://schemas.microsoft.com/office/drawing/2014/main" xmlns="" id="{218CE583-08E9-4B44-A192-B3D9BF6BACDD}"/>
              </a:ext>
            </a:extLst>
          </p:cNvPr>
          <p:cNvSpPr/>
          <p:nvPr/>
        </p:nvSpPr>
        <p:spPr>
          <a:xfrm>
            <a:off x="6631465" y="1226645"/>
            <a:ext cx="5227655" cy="1354217"/>
          </a:xfrm>
          <a:prstGeom prst="rect">
            <a:avLst/>
          </a:prstGeom>
          <a:solidFill>
            <a:schemeClr val="bg2">
              <a:lumMod val="20000"/>
              <a:lumOff val="80000"/>
            </a:schemeClr>
          </a:solidFill>
        </p:spPr>
        <p:txBody>
          <a:bodyPr wrap="square">
            <a:spAutoFit/>
          </a:bodyPr>
          <a:lstStyle/>
          <a:p>
            <a:pPr marL="285750" indent="-285750">
              <a:buFont typeface="Wingdings" panose="05000000000000000000" pitchFamily="2" charset="2"/>
              <a:buChar char="ü"/>
              <a:defRPr/>
            </a:pPr>
            <a:r>
              <a:rPr lang="en-GB" sz="1600" dirty="0">
                <a:solidFill>
                  <a:srgbClr val="000000"/>
                </a:solidFill>
                <a:latin typeface="Arial" panose="020B0604020202020204" pitchFamily="34" charset="0"/>
                <a:cs typeface="Arial" panose="020B0604020202020204" pitchFamily="34" charset="0"/>
              </a:rPr>
              <a:t>Helps avoid unnecessary trips to hospital</a:t>
            </a:r>
          </a:p>
          <a:p>
            <a:pPr marL="285750" indent="-285750">
              <a:buFont typeface="Wingdings" panose="05000000000000000000" pitchFamily="2" charset="2"/>
              <a:buChar char="ü"/>
              <a:defRPr/>
            </a:pPr>
            <a:r>
              <a:rPr lang="en-GB" sz="1600" dirty="0">
                <a:solidFill>
                  <a:srgbClr val="000000"/>
                </a:solidFill>
                <a:latin typeface="Arial" panose="020B0604020202020204" pitchFamily="34" charset="0"/>
                <a:cs typeface="Arial" panose="020B0604020202020204" pitchFamily="34" charset="0"/>
              </a:rPr>
              <a:t>Helps people take control of their own healthcare</a:t>
            </a:r>
          </a:p>
          <a:p>
            <a:pPr marL="285750" indent="-285750">
              <a:buFont typeface="Wingdings" panose="05000000000000000000" pitchFamily="2" charset="2"/>
              <a:buChar char="ü"/>
              <a:defRPr/>
            </a:pPr>
            <a:r>
              <a:rPr lang="en-GB" sz="1600" dirty="0">
                <a:solidFill>
                  <a:srgbClr val="000000"/>
                </a:solidFill>
                <a:latin typeface="Arial" panose="020B0604020202020204" pitchFamily="34" charset="0"/>
                <a:cs typeface="Arial" panose="020B0604020202020204" pitchFamily="34" charset="0"/>
              </a:rPr>
              <a:t>Gives people an option to have appointments when they need it e.g. during a flare up</a:t>
            </a:r>
          </a:p>
          <a:p>
            <a:pPr marL="285750" indent="-285750">
              <a:buFont typeface="Wingdings" panose="05000000000000000000" pitchFamily="2" charset="2"/>
              <a:buChar char="ü"/>
              <a:defRPr/>
            </a:pPr>
            <a:r>
              <a:rPr lang="en-GB" sz="1600" dirty="0">
                <a:solidFill>
                  <a:srgbClr val="000000"/>
                </a:solidFill>
                <a:latin typeface="Arial" panose="020B0604020202020204" pitchFamily="34" charset="0"/>
                <a:cs typeface="Arial" panose="020B0604020202020204" pitchFamily="34" charset="0"/>
              </a:rPr>
              <a:t>Helps reduce pressure on services</a:t>
            </a:r>
          </a:p>
        </p:txBody>
      </p:sp>
      <p:graphicFrame>
        <p:nvGraphicFramePr>
          <p:cNvPr id="4" name="Diagram 3">
            <a:extLst>
              <a:ext uri="{FF2B5EF4-FFF2-40B4-BE49-F238E27FC236}">
                <a16:creationId xmlns:a16="http://schemas.microsoft.com/office/drawing/2014/main" xmlns="" id="{CFF8E321-59A3-4B34-A0F9-24137F9793DE}"/>
              </a:ext>
            </a:extLst>
          </p:cNvPr>
          <p:cNvGraphicFramePr/>
          <p:nvPr>
            <p:extLst>
              <p:ext uri="{D42A27DB-BD31-4B8C-83A1-F6EECF244321}">
                <p14:modId xmlns:p14="http://schemas.microsoft.com/office/powerpoint/2010/main" val="1115407688"/>
              </p:ext>
            </p:extLst>
          </p:nvPr>
        </p:nvGraphicFramePr>
        <p:xfrm>
          <a:off x="7246855" y="3258903"/>
          <a:ext cx="3996876" cy="29845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863568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1020E130-6E4D-495B-8A41-A96BFD153AC2}"/>
              </a:ext>
            </a:extLst>
          </p:cNvPr>
          <p:cNvSpPr>
            <a:spLocks noGrp="1"/>
          </p:cNvSpPr>
          <p:nvPr>
            <p:ph sz="quarter" idx="10"/>
          </p:nvPr>
        </p:nvSpPr>
        <p:spPr>
          <a:xfrm>
            <a:off x="614920" y="1343803"/>
            <a:ext cx="11298406" cy="3541705"/>
          </a:xfrm>
        </p:spPr>
        <p:txBody>
          <a:bodyPr/>
          <a:lstStyle/>
          <a:p>
            <a:pPr marL="0" indent="0">
              <a:buNone/>
            </a:pPr>
            <a:r>
              <a:rPr lang="en-GB" sz="1600" dirty="0"/>
              <a:t>This document has been produced to aid systems and trusts in their implementation of PIFU, or improving how they use PIFU so that they can get the most benefit for patients and services.</a:t>
            </a:r>
          </a:p>
          <a:p>
            <a:pPr marL="0" indent="0">
              <a:buNone/>
            </a:pPr>
            <a:r>
              <a:rPr lang="en-GB" sz="1600" dirty="0"/>
              <a:t>It is intended that this is used by systems’ and trusts’ project managers to:</a:t>
            </a:r>
          </a:p>
          <a:p>
            <a:r>
              <a:rPr lang="en-GB" sz="1600" dirty="0"/>
              <a:t>Get ready for implementing PIFU at pace</a:t>
            </a:r>
          </a:p>
          <a:p>
            <a:r>
              <a:rPr lang="en-GB" sz="1600" dirty="0"/>
              <a:t>Identify who needs to be involved</a:t>
            </a:r>
          </a:p>
          <a:p>
            <a:r>
              <a:rPr lang="en-GB" sz="1600" dirty="0"/>
              <a:t>Plan key activities that will be needed as part of that implementation</a:t>
            </a:r>
          </a:p>
          <a:p>
            <a:r>
              <a:rPr lang="en-GB" sz="1600" dirty="0"/>
              <a:t>Estimate the time required for each stage of the roll out</a:t>
            </a:r>
          </a:p>
          <a:p>
            <a:r>
              <a:rPr lang="en-GB" sz="1600" dirty="0"/>
              <a:t>Find examples to “lift and shift” from existing national resources and case studies from elsewhere in the country</a:t>
            </a:r>
          </a:p>
          <a:p>
            <a:r>
              <a:rPr lang="en-GB" sz="1600" dirty="0"/>
              <a:t>Ensure that your model of PIFU is in line with </a:t>
            </a:r>
            <a:r>
              <a:rPr lang="en-GB" sz="1600" dirty="0">
                <a:hlinkClick r:id="rId2"/>
              </a:rPr>
              <a:t>national guidance</a:t>
            </a:r>
            <a:r>
              <a:rPr lang="en-GB" sz="1600" dirty="0"/>
              <a:t> and delivers </a:t>
            </a:r>
            <a:r>
              <a:rPr lang="en-GB" sz="1600" dirty="0">
                <a:hlinkClick r:id="rId3"/>
              </a:rPr>
              <a:t>safe and high quality of care</a:t>
            </a:r>
            <a:r>
              <a:rPr lang="en-GB" sz="1600" dirty="0"/>
              <a:t> to patients</a:t>
            </a:r>
          </a:p>
          <a:p>
            <a:r>
              <a:rPr lang="en-GB" sz="1600" dirty="0"/>
              <a:t>Ensure that you are adopting good practice in </a:t>
            </a:r>
            <a:r>
              <a:rPr lang="en-GB" sz="1600" dirty="0">
                <a:hlinkClick r:id="rId4"/>
              </a:rPr>
              <a:t>recording and reporting PIFU</a:t>
            </a:r>
            <a:endParaRPr lang="en-GB" sz="1600" dirty="0"/>
          </a:p>
          <a:p>
            <a:endParaRPr lang="en-GB" dirty="0"/>
          </a:p>
        </p:txBody>
      </p:sp>
      <p:sp>
        <p:nvSpPr>
          <p:cNvPr id="3" name="Title 2">
            <a:extLst>
              <a:ext uri="{FF2B5EF4-FFF2-40B4-BE49-F238E27FC236}">
                <a16:creationId xmlns:a16="http://schemas.microsoft.com/office/drawing/2014/main" xmlns="" id="{00E519C9-109F-4F26-8684-87F9FF7A0A94}"/>
              </a:ext>
            </a:extLst>
          </p:cNvPr>
          <p:cNvSpPr>
            <a:spLocks noGrp="1"/>
          </p:cNvSpPr>
          <p:nvPr>
            <p:ph type="title"/>
          </p:nvPr>
        </p:nvSpPr>
        <p:spPr/>
        <p:txBody>
          <a:bodyPr/>
          <a:lstStyle/>
          <a:p>
            <a:r>
              <a:rPr lang="en-GB" dirty="0"/>
              <a:t>About this guide</a:t>
            </a:r>
          </a:p>
        </p:txBody>
      </p:sp>
    </p:spTree>
    <p:extLst>
      <p:ext uri="{BB962C8B-B14F-4D97-AF65-F5344CB8AC3E}">
        <p14:creationId xmlns:p14="http://schemas.microsoft.com/office/powerpoint/2010/main" val="2275939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Straight Connector 23">
            <a:extLst>
              <a:ext uri="{FF2B5EF4-FFF2-40B4-BE49-F238E27FC236}">
                <a16:creationId xmlns:a16="http://schemas.microsoft.com/office/drawing/2014/main" xmlns="" id="{B183E853-3D31-4072-96FE-5F81E047F571}"/>
              </a:ext>
            </a:extLst>
          </p:cNvPr>
          <p:cNvCxnSpPr/>
          <p:nvPr/>
        </p:nvCxnSpPr>
        <p:spPr>
          <a:xfrm flipV="1">
            <a:off x="2244300" y="2692399"/>
            <a:ext cx="0" cy="72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E21F0EB4-1E47-4817-B64F-4B5143E2CCA6}"/>
              </a:ext>
            </a:extLst>
          </p:cNvPr>
          <p:cNvCxnSpPr>
            <a:cxnSpLocks/>
          </p:cNvCxnSpPr>
          <p:nvPr/>
        </p:nvCxnSpPr>
        <p:spPr>
          <a:xfrm>
            <a:off x="5673312" y="3796246"/>
            <a:ext cx="0" cy="72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xmlns="" id="{4B27CC76-801C-4349-B7B2-C9A29B632F74}"/>
              </a:ext>
            </a:extLst>
          </p:cNvPr>
          <p:cNvCxnSpPr>
            <a:cxnSpLocks/>
          </p:cNvCxnSpPr>
          <p:nvPr/>
        </p:nvCxnSpPr>
        <p:spPr>
          <a:xfrm flipV="1">
            <a:off x="6877567" y="2692399"/>
            <a:ext cx="0" cy="72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1462C3C0-A878-4F4F-94FF-05EECB9D65D9}"/>
              </a:ext>
            </a:extLst>
          </p:cNvPr>
          <p:cNvCxnSpPr>
            <a:cxnSpLocks/>
          </p:cNvCxnSpPr>
          <p:nvPr/>
        </p:nvCxnSpPr>
        <p:spPr>
          <a:xfrm>
            <a:off x="8044192" y="3806873"/>
            <a:ext cx="0" cy="72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xmlns="" id="{38B3DAF3-94DB-4DA2-AAB2-3130C8D19236}"/>
              </a:ext>
            </a:extLst>
          </p:cNvPr>
          <p:cNvCxnSpPr>
            <a:cxnSpLocks/>
          </p:cNvCxnSpPr>
          <p:nvPr/>
        </p:nvCxnSpPr>
        <p:spPr>
          <a:xfrm flipH="1" flipV="1">
            <a:off x="9041943" y="2681772"/>
            <a:ext cx="0" cy="72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xmlns="" id="{53FD5414-FC98-4BA9-A59F-8332C829E268}"/>
              </a:ext>
            </a:extLst>
          </p:cNvPr>
          <p:cNvCxnSpPr>
            <a:cxnSpLocks/>
          </p:cNvCxnSpPr>
          <p:nvPr/>
        </p:nvCxnSpPr>
        <p:spPr>
          <a:xfrm>
            <a:off x="11159695" y="3806873"/>
            <a:ext cx="0" cy="720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a:extLst>
              <a:ext uri="{FF2B5EF4-FFF2-40B4-BE49-F238E27FC236}">
                <a16:creationId xmlns:a16="http://schemas.microsoft.com/office/drawing/2014/main" xmlns="" id="{BFFFE423-E2CD-48ED-9DFF-2DF46A3A0231}"/>
              </a:ext>
            </a:extLst>
          </p:cNvPr>
          <p:cNvSpPr>
            <a:spLocks noGrp="1"/>
          </p:cNvSpPr>
          <p:nvPr>
            <p:ph type="title"/>
          </p:nvPr>
        </p:nvSpPr>
        <p:spPr/>
        <p:txBody>
          <a:bodyPr/>
          <a:lstStyle/>
          <a:p>
            <a:r>
              <a:rPr lang="en-GB"/>
              <a:t>PIFU rapid implementation plan overview</a:t>
            </a:r>
          </a:p>
        </p:txBody>
      </p:sp>
      <p:cxnSp>
        <p:nvCxnSpPr>
          <p:cNvPr id="9" name="Straight Connector 8">
            <a:extLst>
              <a:ext uri="{FF2B5EF4-FFF2-40B4-BE49-F238E27FC236}">
                <a16:creationId xmlns:a16="http://schemas.microsoft.com/office/drawing/2014/main" xmlns="" id="{1B64DE0E-F970-4520-93AC-B3E0DFAB951B}"/>
              </a:ext>
            </a:extLst>
          </p:cNvPr>
          <p:cNvCxnSpPr/>
          <p:nvPr/>
        </p:nvCxnSpPr>
        <p:spPr>
          <a:xfrm>
            <a:off x="931010" y="3603559"/>
            <a:ext cx="1035819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 name="Diamond 9">
            <a:extLst>
              <a:ext uri="{FF2B5EF4-FFF2-40B4-BE49-F238E27FC236}">
                <a16:creationId xmlns:a16="http://schemas.microsoft.com/office/drawing/2014/main" xmlns="" id="{135308B4-636C-4E21-BB1D-78C12571F90C}"/>
              </a:ext>
            </a:extLst>
          </p:cNvPr>
          <p:cNvSpPr/>
          <p:nvPr/>
        </p:nvSpPr>
        <p:spPr>
          <a:xfrm>
            <a:off x="2046300" y="3405559"/>
            <a:ext cx="396000" cy="396000"/>
          </a:xfrm>
          <a:prstGeom prst="diamond">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Diamond 11">
            <a:extLst>
              <a:ext uri="{FF2B5EF4-FFF2-40B4-BE49-F238E27FC236}">
                <a16:creationId xmlns:a16="http://schemas.microsoft.com/office/drawing/2014/main" xmlns="" id="{1167D02F-9A59-4265-B1C4-FAC40ED48BA1}"/>
              </a:ext>
            </a:extLst>
          </p:cNvPr>
          <p:cNvSpPr/>
          <p:nvPr/>
        </p:nvSpPr>
        <p:spPr>
          <a:xfrm>
            <a:off x="10961695" y="3405559"/>
            <a:ext cx="396000" cy="396000"/>
          </a:xfrm>
          <a:prstGeom prst="diamond">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Diamond 12">
            <a:extLst>
              <a:ext uri="{FF2B5EF4-FFF2-40B4-BE49-F238E27FC236}">
                <a16:creationId xmlns:a16="http://schemas.microsoft.com/office/drawing/2014/main" xmlns="" id="{FBFDCDF0-99D1-499C-A28F-CF0DAD74DC7E}"/>
              </a:ext>
            </a:extLst>
          </p:cNvPr>
          <p:cNvSpPr/>
          <p:nvPr/>
        </p:nvSpPr>
        <p:spPr>
          <a:xfrm>
            <a:off x="8852448" y="3405559"/>
            <a:ext cx="396000" cy="396000"/>
          </a:xfrm>
          <a:prstGeom prst="diamond">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Diamond 13">
            <a:extLst>
              <a:ext uri="{FF2B5EF4-FFF2-40B4-BE49-F238E27FC236}">
                <a16:creationId xmlns:a16="http://schemas.microsoft.com/office/drawing/2014/main" xmlns="" id="{9580E0EC-0EBF-4CE9-93ED-5BBD07B4596F}"/>
              </a:ext>
            </a:extLst>
          </p:cNvPr>
          <p:cNvSpPr/>
          <p:nvPr/>
        </p:nvSpPr>
        <p:spPr>
          <a:xfrm>
            <a:off x="7846192" y="3405559"/>
            <a:ext cx="396000" cy="396000"/>
          </a:xfrm>
          <a:prstGeom prst="diamond">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Diamond 14">
            <a:extLst>
              <a:ext uri="{FF2B5EF4-FFF2-40B4-BE49-F238E27FC236}">
                <a16:creationId xmlns:a16="http://schemas.microsoft.com/office/drawing/2014/main" xmlns="" id="{9146022A-7381-4C40-9A00-F0B1D4BB2C12}"/>
              </a:ext>
            </a:extLst>
          </p:cNvPr>
          <p:cNvSpPr/>
          <p:nvPr/>
        </p:nvSpPr>
        <p:spPr>
          <a:xfrm>
            <a:off x="6666867" y="3405559"/>
            <a:ext cx="396000" cy="396000"/>
          </a:xfrm>
          <a:prstGeom prst="diamond">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Diamond 15">
            <a:extLst>
              <a:ext uri="{FF2B5EF4-FFF2-40B4-BE49-F238E27FC236}">
                <a16:creationId xmlns:a16="http://schemas.microsoft.com/office/drawing/2014/main" xmlns="" id="{776AEBC8-646E-4F0C-A659-12C5CC679921}"/>
              </a:ext>
            </a:extLst>
          </p:cNvPr>
          <p:cNvSpPr/>
          <p:nvPr/>
        </p:nvSpPr>
        <p:spPr>
          <a:xfrm>
            <a:off x="5475312" y="3405559"/>
            <a:ext cx="396000" cy="396000"/>
          </a:xfrm>
          <a:prstGeom prst="diamond">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Rounded Corners 41">
            <a:extLst>
              <a:ext uri="{FF2B5EF4-FFF2-40B4-BE49-F238E27FC236}">
                <a16:creationId xmlns:a16="http://schemas.microsoft.com/office/drawing/2014/main" xmlns="" id="{DCC9D65B-4CBE-46BE-A3FF-1C778F9A6A68}"/>
              </a:ext>
            </a:extLst>
          </p:cNvPr>
          <p:cNvSpPr/>
          <p:nvPr/>
        </p:nvSpPr>
        <p:spPr>
          <a:xfrm>
            <a:off x="1409100" y="1503850"/>
            <a:ext cx="1670400" cy="1368298"/>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latin typeface="Arial" panose="020B0604020202020204" pitchFamily="34" charset="0"/>
                <a:cs typeface="Arial" panose="020B0604020202020204" pitchFamily="34" charset="0"/>
              </a:rPr>
              <a:t>Business case / PIFU plan signed off by senior team</a:t>
            </a:r>
          </a:p>
          <a:p>
            <a:pPr algn="ctr"/>
            <a:endParaRPr lang="en-GB" sz="1400">
              <a:solidFill>
                <a:schemeClr val="tx1"/>
              </a:solidFill>
              <a:latin typeface="Arial" panose="020B0604020202020204" pitchFamily="34" charset="0"/>
              <a:cs typeface="Arial" panose="020B0604020202020204" pitchFamily="34" charset="0"/>
            </a:endParaRPr>
          </a:p>
          <a:p>
            <a:pPr algn="ctr"/>
            <a:r>
              <a:rPr lang="en-GB" sz="1400">
                <a:solidFill>
                  <a:schemeClr val="tx1"/>
                </a:solidFill>
                <a:latin typeface="Arial" panose="020B0604020202020204" pitchFamily="34" charset="0"/>
                <a:cs typeface="Arial" panose="020B0604020202020204" pitchFamily="34" charset="0"/>
              </a:rPr>
              <a:t>Project set up</a:t>
            </a:r>
          </a:p>
        </p:txBody>
      </p:sp>
      <p:sp>
        <p:nvSpPr>
          <p:cNvPr id="43" name="Rectangle: Rounded Corners 42">
            <a:extLst>
              <a:ext uri="{FF2B5EF4-FFF2-40B4-BE49-F238E27FC236}">
                <a16:creationId xmlns:a16="http://schemas.microsoft.com/office/drawing/2014/main" xmlns="" id="{6474750C-68E2-4C72-BE97-6423A84F0CFA}"/>
              </a:ext>
            </a:extLst>
          </p:cNvPr>
          <p:cNvSpPr/>
          <p:nvPr/>
        </p:nvSpPr>
        <p:spPr>
          <a:xfrm>
            <a:off x="4838112" y="4510340"/>
            <a:ext cx="1670400" cy="1004400"/>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latin typeface="Arial" panose="020B0604020202020204" pitchFamily="34" charset="0"/>
                <a:cs typeface="Arial" panose="020B0604020202020204" pitchFamily="34" charset="0"/>
              </a:rPr>
              <a:t>Finalise SOP</a:t>
            </a:r>
          </a:p>
          <a:p>
            <a:pPr algn="ctr"/>
            <a:endParaRPr lang="en-GB" sz="1400">
              <a:solidFill>
                <a:schemeClr val="tx1"/>
              </a:solidFill>
              <a:latin typeface="Arial" panose="020B0604020202020204" pitchFamily="34" charset="0"/>
              <a:cs typeface="Arial" panose="020B0604020202020204" pitchFamily="34" charset="0"/>
            </a:endParaRPr>
          </a:p>
          <a:p>
            <a:pPr algn="ctr"/>
            <a:r>
              <a:rPr lang="en-GB" sz="1400">
                <a:solidFill>
                  <a:schemeClr val="tx1"/>
                </a:solidFill>
                <a:latin typeface="Arial" panose="020B0604020202020204" pitchFamily="34" charset="0"/>
                <a:cs typeface="Arial" panose="020B0604020202020204" pitchFamily="34" charset="0"/>
              </a:rPr>
              <a:t>Finalise clinical resources</a:t>
            </a:r>
          </a:p>
        </p:txBody>
      </p:sp>
      <p:sp>
        <p:nvSpPr>
          <p:cNvPr id="44" name="Diamond 43">
            <a:extLst>
              <a:ext uri="{FF2B5EF4-FFF2-40B4-BE49-F238E27FC236}">
                <a16:creationId xmlns:a16="http://schemas.microsoft.com/office/drawing/2014/main" xmlns="" id="{2AB9F9F0-49B1-42BE-8830-D154E8644C70}"/>
              </a:ext>
            </a:extLst>
          </p:cNvPr>
          <p:cNvSpPr/>
          <p:nvPr/>
        </p:nvSpPr>
        <p:spPr>
          <a:xfrm>
            <a:off x="5475312" y="3838030"/>
            <a:ext cx="396000" cy="396000"/>
          </a:xfrm>
          <a:prstGeom prst="diamond">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Rounded Corners 44">
            <a:extLst>
              <a:ext uri="{FF2B5EF4-FFF2-40B4-BE49-F238E27FC236}">
                <a16:creationId xmlns:a16="http://schemas.microsoft.com/office/drawing/2014/main" xmlns="" id="{8B27E68F-5FB3-4442-94EA-F27C9D1096C3}"/>
              </a:ext>
            </a:extLst>
          </p:cNvPr>
          <p:cNvSpPr/>
          <p:nvPr/>
        </p:nvSpPr>
        <p:spPr>
          <a:xfrm>
            <a:off x="6043260" y="1867748"/>
            <a:ext cx="1670400" cy="1004400"/>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latin typeface="Arial" panose="020B0604020202020204" pitchFamily="34" charset="0"/>
                <a:cs typeface="Arial" panose="020B0604020202020204" pitchFamily="34" charset="0"/>
              </a:rPr>
              <a:t>Small scale go live</a:t>
            </a:r>
          </a:p>
        </p:txBody>
      </p:sp>
      <p:sp>
        <p:nvSpPr>
          <p:cNvPr id="46" name="TextBox 45">
            <a:extLst>
              <a:ext uri="{FF2B5EF4-FFF2-40B4-BE49-F238E27FC236}">
                <a16:creationId xmlns:a16="http://schemas.microsoft.com/office/drawing/2014/main" xmlns="" id="{7799B1B7-4FD4-4A1B-A3B7-F995FB6C68B1}"/>
              </a:ext>
            </a:extLst>
          </p:cNvPr>
          <p:cNvSpPr txBox="1"/>
          <p:nvPr/>
        </p:nvSpPr>
        <p:spPr>
          <a:xfrm>
            <a:off x="10425954" y="3396734"/>
            <a:ext cx="343364" cy="369332"/>
          </a:xfrm>
          <a:prstGeom prst="rect">
            <a:avLst/>
          </a:prstGeom>
          <a:solidFill>
            <a:schemeClr val="bg1"/>
          </a:solidFill>
        </p:spPr>
        <p:txBody>
          <a:bodyPr wrap="none" rtlCol="0">
            <a:spAutoFit/>
          </a:bodyPr>
          <a:lstStyle/>
          <a:p>
            <a:r>
              <a:rPr lang="en-GB">
                <a:solidFill>
                  <a:schemeClr val="tx2"/>
                </a:solidFill>
              </a:rPr>
              <a:t>…</a:t>
            </a:r>
          </a:p>
        </p:txBody>
      </p:sp>
      <p:sp>
        <p:nvSpPr>
          <p:cNvPr id="47" name="Rectangle: Rounded Corners 46">
            <a:extLst>
              <a:ext uri="{FF2B5EF4-FFF2-40B4-BE49-F238E27FC236}">
                <a16:creationId xmlns:a16="http://schemas.microsoft.com/office/drawing/2014/main" xmlns="" id="{A0E153CB-6398-44C7-8193-0736FBD84D17}"/>
              </a:ext>
            </a:extLst>
          </p:cNvPr>
          <p:cNvSpPr/>
          <p:nvPr/>
        </p:nvSpPr>
        <p:spPr>
          <a:xfrm>
            <a:off x="7208992" y="4507603"/>
            <a:ext cx="1670400" cy="1004400"/>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latin typeface="Arial" panose="020B0604020202020204" pitchFamily="34" charset="0"/>
                <a:cs typeface="Arial" panose="020B0604020202020204" pitchFamily="34" charset="0"/>
              </a:rPr>
              <a:t>Large scale launch</a:t>
            </a:r>
          </a:p>
        </p:txBody>
      </p:sp>
      <p:sp>
        <p:nvSpPr>
          <p:cNvPr id="48" name="Rectangle: Rounded Corners 47">
            <a:extLst>
              <a:ext uri="{FF2B5EF4-FFF2-40B4-BE49-F238E27FC236}">
                <a16:creationId xmlns:a16="http://schemas.microsoft.com/office/drawing/2014/main" xmlns="" id="{AA78264C-991D-4302-89F9-5428B1043C50}"/>
              </a:ext>
            </a:extLst>
          </p:cNvPr>
          <p:cNvSpPr/>
          <p:nvPr/>
        </p:nvSpPr>
        <p:spPr>
          <a:xfrm>
            <a:off x="8206743" y="1867748"/>
            <a:ext cx="1670400" cy="1004400"/>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latin typeface="Arial" panose="020B0604020202020204" pitchFamily="34" charset="0"/>
                <a:cs typeface="Arial" panose="020B0604020202020204" pitchFamily="34" charset="0"/>
              </a:rPr>
              <a:t>Start roll out in next wave of specialties</a:t>
            </a:r>
          </a:p>
        </p:txBody>
      </p:sp>
      <p:sp>
        <p:nvSpPr>
          <p:cNvPr id="50" name="Rectangle: Rounded Corners 49">
            <a:extLst>
              <a:ext uri="{FF2B5EF4-FFF2-40B4-BE49-F238E27FC236}">
                <a16:creationId xmlns:a16="http://schemas.microsoft.com/office/drawing/2014/main" xmlns="" id="{49EA9F90-E371-45BB-B5FE-795C763D00E4}"/>
              </a:ext>
            </a:extLst>
          </p:cNvPr>
          <p:cNvSpPr/>
          <p:nvPr/>
        </p:nvSpPr>
        <p:spPr>
          <a:xfrm>
            <a:off x="10324495" y="4503080"/>
            <a:ext cx="1670400" cy="1004400"/>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latin typeface="Arial" panose="020B0604020202020204" pitchFamily="34" charset="0"/>
                <a:cs typeface="Arial" panose="020B0604020202020204" pitchFamily="34" charset="0"/>
              </a:rPr>
              <a:t>Evaluation for each specialty</a:t>
            </a:r>
          </a:p>
        </p:txBody>
      </p:sp>
      <p:sp>
        <p:nvSpPr>
          <p:cNvPr id="51" name="TextBox 50">
            <a:extLst>
              <a:ext uri="{FF2B5EF4-FFF2-40B4-BE49-F238E27FC236}">
                <a16:creationId xmlns:a16="http://schemas.microsoft.com/office/drawing/2014/main" xmlns="" id="{76024C32-340C-48FA-9DFD-B21861A52192}"/>
              </a:ext>
            </a:extLst>
          </p:cNvPr>
          <p:cNvSpPr txBox="1"/>
          <p:nvPr/>
        </p:nvSpPr>
        <p:spPr>
          <a:xfrm>
            <a:off x="882829" y="3147208"/>
            <a:ext cx="1244791" cy="461665"/>
          </a:xfrm>
          <a:prstGeom prst="rect">
            <a:avLst/>
          </a:prstGeom>
          <a:noFill/>
        </p:spPr>
        <p:txBody>
          <a:bodyPr wrap="square" rtlCol="0">
            <a:spAutoFit/>
          </a:bodyPr>
          <a:lstStyle/>
          <a:p>
            <a:pPr algn="ctr"/>
            <a:r>
              <a:rPr lang="en-GB" sz="1200" i="1">
                <a:latin typeface="Arial" panose="020B0604020202020204" pitchFamily="34" charset="0"/>
                <a:cs typeface="Arial" panose="020B0604020202020204" pitchFamily="34" charset="0"/>
              </a:rPr>
              <a:t>Pre-implementation</a:t>
            </a:r>
          </a:p>
        </p:txBody>
      </p:sp>
      <p:sp>
        <p:nvSpPr>
          <p:cNvPr id="52" name="TextBox 51">
            <a:extLst>
              <a:ext uri="{FF2B5EF4-FFF2-40B4-BE49-F238E27FC236}">
                <a16:creationId xmlns:a16="http://schemas.microsoft.com/office/drawing/2014/main" xmlns="" id="{D63DBDBC-DDB1-4798-B06D-029A33CC2B2F}"/>
              </a:ext>
            </a:extLst>
          </p:cNvPr>
          <p:cNvSpPr txBox="1"/>
          <p:nvPr/>
        </p:nvSpPr>
        <p:spPr>
          <a:xfrm>
            <a:off x="3257701" y="3313181"/>
            <a:ext cx="1244791" cy="276999"/>
          </a:xfrm>
          <a:prstGeom prst="rect">
            <a:avLst/>
          </a:prstGeom>
          <a:noFill/>
        </p:spPr>
        <p:txBody>
          <a:bodyPr wrap="square" rtlCol="0">
            <a:spAutoFit/>
          </a:bodyPr>
          <a:lstStyle/>
          <a:p>
            <a:pPr algn="ctr"/>
            <a:r>
              <a:rPr lang="en-GB" sz="1200" i="1">
                <a:latin typeface="Arial" panose="020B0604020202020204" pitchFamily="34" charset="0"/>
                <a:cs typeface="Arial" panose="020B0604020202020204" pitchFamily="34" charset="0"/>
              </a:rPr>
              <a:t>Design phase</a:t>
            </a:r>
          </a:p>
        </p:txBody>
      </p:sp>
      <p:sp>
        <p:nvSpPr>
          <p:cNvPr id="53" name="TextBox 52">
            <a:extLst>
              <a:ext uri="{FF2B5EF4-FFF2-40B4-BE49-F238E27FC236}">
                <a16:creationId xmlns:a16="http://schemas.microsoft.com/office/drawing/2014/main" xmlns="" id="{AE63B2DD-EC1C-41E7-B061-8321ABD3F75C}"/>
              </a:ext>
            </a:extLst>
          </p:cNvPr>
          <p:cNvSpPr txBox="1"/>
          <p:nvPr/>
        </p:nvSpPr>
        <p:spPr>
          <a:xfrm>
            <a:off x="5871312" y="3150206"/>
            <a:ext cx="872830" cy="461665"/>
          </a:xfrm>
          <a:prstGeom prst="rect">
            <a:avLst/>
          </a:prstGeom>
          <a:noFill/>
        </p:spPr>
        <p:txBody>
          <a:bodyPr wrap="square" rtlCol="0">
            <a:spAutoFit/>
          </a:bodyPr>
          <a:lstStyle/>
          <a:p>
            <a:pPr algn="ctr"/>
            <a:r>
              <a:rPr lang="en-GB" sz="1200" i="1">
                <a:latin typeface="Arial" panose="020B0604020202020204" pitchFamily="34" charset="0"/>
                <a:cs typeface="Arial" panose="020B0604020202020204" pitchFamily="34" charset="0"/>
              </a:rPr>
              <a:t>Prepare for go live</a:t>
            </a:r>
          </a:p>
        </p:txBody>
      </p:sp>
      <p:sp>
        <p:nvSpPr>
          <p:cNvPr id="54" name="TextBox 53">
            <a:extLst>
              <a:ext uri="{FF2B5EF4-FFF2-40B4-BE49-F238E27FC236}">
                <a16:creationId xmlns:a16="http://schemas.microsoft.com/office/drawing/2014/main" xmlns="" id="{7E049A22-8711-44EE-9D1F-365DBC955788}"/>
              </a:ext>
            </a:extLst>
          </p:cNvPr>
          <p:cNvSpPr txBox="1"/>
          <p:nvPr/>
        </p:nvSpPr>
        <p:spPr>
          <a:xfrm>
            <a:off x="7010993" y="3141446"/>
            <a:ext cx="872830" cy="461665"/>
          </a:xfrm>
          <a:prstGeom prst="rect">
            <a:avLst/>
          </a:prstGeom>
          <a:noFill/>
        </p:spPr>
        <p:txBody>
          <a:bodyPr wrap="square" rtlCol="0">
            <a:spAutoFit/>
          </a:bodyPr>
          <a:lstStyle/>
          <a:p>
            <a:pPr algn="ctr"/>
            <a:r>
              <a:rPr lang="en-GB" sz="1200" i="1">
                <a:latin typeface="Arial" panose="020B0604020202020204" pitchFamily="34" charset="0"/>
                <a:cs typeface="Arial" panose="020B0604020202020204" pitchFamily="34" charset="0"/>
              </a:rPr>
              <a:t>Test and refine</a:t>
            </a:r>
          </a:p>
        </p:txBody>
      </p:sp>
      <p:sp>
        <p:nvSpPr>
          <p:cNvPr id="55" name="TextBox 54">
            <a:extLst>
              <a:ext uri="{FF2B5EF4-FFF2-40B4-BE49-F238E27FC236}">
                <a16:creationId xmlns:a16="http://schemas.microsoft.com/office/drawing/2014/main" xmlns="" id="{854ACD36-51FB-4869-869B-372A87B9B400}"/>
              </a:ext>
            </a:extLst>
          </p:cNvPr>
          <p:cNvSpPr txBox="1"/>
          <p:nvPr/>
        </p:nvSpPr>
        <p:spPr>
          <a:xfrm>
            <a:off x="8128907" y="3147208"/>
            <a:ext cx="896610" cy="461665"/>
          </a:xfrm>
          <a:prstGeom prst="rect">
            <a:avLst/>
          </a:prstGeom>
          <a:noFill/>
        </p:spPr>
        <p:txBody>
          <a:bodyPr wrap="square" rtlCol="0">
            <a:spAutoFit/>
          </a:bodyPr>
          <a:lstStyle/>
          <a:p>
            <a:pPr algn="ctr"/>
            <a:r>
              <a:rPr lang="en-GB" sz="1200" i="1">
                <a:latin typeface="Arial" panose="020B0604020202020204" pitchFamily="34" charset="0"/>
                <a:cs typeface="Arial" panose="020B0604020202020204" pitchFamily="34" charset="0"/>
              </a:rPr>
              <a:t>Reflect on roll out</a:t>
            </a:r>
          </a:p>
        </p:txBody>
      </p:sp>
      <p:sp>
        <p:nvSpPr>
          <p:cNvPr id="57" name="TextBox 56">
            <a:extLst>
              <a:ext uri="{FF2B5EF4-FFF2-40B4-BE49-F238E27FC236}">
                <a16:creationId xmlns:a16="http://schemas.microsoft.com/office/drawing/2014/main" xmlns="" id="{A3A7EEFE-877B-480F-B676-565B1355C08E}"/>
              </a:ext>
            </a:extLst>
          </p:cNvPr>
          <p:cNvSpPr txBox="1"/>
          <p:nvPr/>
        </p:nvSpPr>
        <p:spPr>
          <a:xfrm>
            <a:off x="9241209" y="3326584"/>
            <a:ext cx="1808982" cy="276999"/>
          </a:xfrm>
          <a:prstGeom prst="rect">
            <a:avLst/>
          </a:prstGeom>
          <a:noFill/>
        </p:spPr>
        <p:txBody>
          <a:bodyPr wrap="square" rtlCol="0">
            <a:spAutoFit/>
          </a:bodyPr>
          <a:lstStyle/>
          <a:p>
            <a:pPr algn="ctr"/>
            <a:r>
              <a:rPr lang="en-GB" sz="1200" i="1">
                <a:latin typeface="Arial" panose="020B0604020202020204" pitchFamily="34" charset="0"/>
                <a:cs typeface="Arial" panose="020B0604020202020204" pitchFamily="34" charset="0"/>
              </a:rPr>
              <a:t>Embed and sustain</a:t>
            </a:r>
          </a:p>
        </p:txBody>
      </p:sp>
      <p:sp>
        <p:nvSpPr>
          <p:cNvPr id="83" name="TextBox 82">
            <a:extLst>
              <a:ext uri="{FF2B5EF4-FFF2-40B4-BE49-F238E27FC236}">
                <a16:creationId xmlns:a16="http://schemas.microsoft.com/office/drawing/2014/main" xmlns="" id="{F63B4405-97D5-4E19-B7B1-89A9D150DA8B}"/>
              </a:ext>
            </a:extLst>
          </p:cNvPr>
          <p:cNvSpPr txBox="1"/>
          <p:nvPr/>
        </p:nvSpPr>
        <p:spPr>
          <a:xfrm>
            <a:off x="3235815" y="3624055"/>
            <a:ext cx="1244791" cy="261610"/>
          </a:xfrm>
          <a:prstGeom prst="rect">
            <a:avLst/>
          </a:prstGeom>
          <a:noFill/>
        </p:spPr>
        <p:txBody>
          <a:bodyPr wrap="square" rtlCol="0">
            <a:spAutoFit/>
          </a:bodyPr>
          <a:lstStyle/>
          <a:p>
            <a:pPr algn="ctr"/>
            <a:r>
              <a:rPr lang="en-GB" sz="1100" i="1">
                <a:latin typeface="Arial" panose="020B0604020202020204" pitchFamily="34" charset="0"/>
                <a:cs typeface="Arial" panose="020B0604020202020204" pitchFamily="34" charset="0"/>
              </a:rPr>
              <a:t>8 weeks</a:t>
            </a:r>
          </a:p>
        </p:txBody>
      </p:sp>
      <p:sp>
        <p:nvSpPr>
          <p:cNvPr id="84" name="TextBox 83">
            <a:extLst>
              <a:ext uri="{FF2B5EF4-FFF2-40B4-BE49-F238E27FC236}">
                <a16:creationId xmlns:a16="http://schemas.microsoft.com/office/drawing/2014/main" xmlns="" id="{920DD30C-2D93-4579-9D3B-D3F9CA4D6C27}"/>
              </a:ext>
            </a:extLst>
          </p:cNvPr>
          <p:cNvSpPr txBox="1"/>
          <p:nvPr/>
        </p:nvSpPr>
        <p:spPr>
          <a:xfrm>
            <a:off x="5865689" y="3624055"/>
            <a:ext cx="801177" cy="261610"/>
          </a:xfrm>
          <a:prstGeom prst="rect">
            <a:avLst/>
          </a:prstGeom>
          <a:noFill/>
        </p:spPr>
        <p:txBody>
          <a:bodyPr wrap="square" rtlCol="0">
            <a:spAutoFit/>
          </a:bodyPr>
          <a:lstStyle/>
          <a:p>
            <a:pPr algn="ctr"/>
            <a:r>
              <a:rPr lang="en-GB" sz="1100" i="1">
                <a:latin typeface="Arial" panose="020B0604020202020204" pitchFamily="34" charset="0"/>
                <a:cs typeface="Arial" panose="020B0604020202020204" pitchFamily="34" charset="0"/>
              </a:rPr>
              <a:t>2 weeks</a:t>
            </a:r>
          </a:p>
        </p:txBody>
      </p:sp>
      <p:sp>
        <p:nvSpPr>
          <p:cNvPr id="85" name="TextBox 84">
            <a:extLst>
              <a:ext uri="{FF2B5EF4-FFF2-40B4-BE49-F238E27FC236}">
                <a16:creationId xmlns:a16="http://schemas.microsoft.com/office/drawing/2014/main" xmlns="" id="{BDAD793C-D9D9-401A-B679-740ADB015F1F}"/>
              </a:ext>
            </a:extLst>
          </p:cNvPr>
          <p:cNvSpPr txBox="1"/>
          <p:nvPr/>
        </p:nvSpPr>
        <p:spPr>
          <a:xfrm>
            <a:off x="7062866" y="3624055"/>
            <a:ext cx="783325" cy="261610"/>
          </a:xfrm>
          <a:prstGeom prst="rect">
            <a:avLst/>
          </a:prstGeom>
          <a:noFill/>
        </p:spPr>
        <p:txBody>
          <a:bodyPr wrap="square" rtlCol="0">
            <a:spAutoFit/>
          </a:bodyPr>
          <a:lstStyle/>
          <a:p>
            <a:pPr algn="ctr"/>
            <a:r>
              <a:rPr lang="en-GB" sz="1100" i="1">
                <a:latin typeface="Arial" panose="020B0604020202020204" pitchFamily="34" charset="0"/>
                <a:cs typeface="Arial" panose="020B0604020202020204" pitchFamily="34" charset="0"/>
              </a:rPr>
              <a:t>3 weeks</a:t>
            </a:r>
          </a:p>
        </p:txBody>
      </p:sp>
      <p:sp>
        <p:nvSpPr>
          <p:cNvPr id="86" name="TextBox 85">
            <a:extLst>
              <a:ext uri="{FF2B5EF4-FFF2-40B4-BE49-F238E27FC236}">
                <a16:creationId xmlns:a16="http://schemas.microsoft.com/office/drawing/2014/main" xmlns="" id="{6EE097F9-65D3-4D6C-9987-4617B8746DA7}"/>
              </a:ext>
            </a:extLst>
          </p:cNvPr>
          <p:cNvSpPr txBox="1"/>
          <p:nvPr/>
        </p:nvSpPr>
        <p:spPr>
          <a:xfrm>
            <a:off x="8206743" y="3624055"/>
            <a:ext cx="697582" cy="261610"/>
          </a:xfrm>
          <a:prstGeom prst="rect">
            <a:avLst/>
          </a:prstGeom>
          <a:noFill/>
        </p:spPr>
        <p:txBody>
          <a:bodyPr wrap="square" rtlCol="0">
            <a:spAutoFit/>
          </a:bodyPr>
          <a:lstStyle/>
          <a:p>
            <a:pPr algn="ctr"/>
            <a:r>
              <a:rPr lang="en-GB" sz="1100" i="1">
                <a:latin typeface="Arial" panose="020B0604020202020204" pitchFamily="34" charset="0"/>
                <a:cs typeface="Arial" panose="020B0604020202020204" pitchFamily="34" charset="0"/>
              </a:rPr>
              <a:t>2 weeks</a:t>
            </a:r>
          </a:p>
        </p:txBody>
      </p:sp>
    </p:spTree>
    <p:extLst>
      <p:ext uri="{BB962C8B-B14F-4D97-AF65-F5344CB8AC3E}">
        <p14:creationId xmlns:p14="http://schemas.microsoft.com/office/powerpoint/2010/main" val="4141483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27A344E7-F4C8-46CF-B94C-AC39FC08B372}"/>
              </a:ext>
            </a:extLst>
          </p:cNvPr>
          <p:cNvSpPr>
            <a:spLocks noGrp="1"/>
          </p:cNvSpPr>
          <p:nvPr>
            <p:ph sz="quarter" idx="10"/>
          </p:nvPr>
        </p:nvSpPr>
        <p:spPr>
          <a:xfrm>
            <a:off x="22620" y="499910"/>
            <a:ext cx="10114157" cy="273929"/>
          </a:xfrm>
        </p:spPr>
        <p:txBody>
          <a:bodyPr/>
          <a:lstStyle/>
          <a:p>
            <a:pPr marL="0" indent="0">
              <a:buNone/>
            </a:pPr>
            <a:r>
              <a:rPr lang="en-GB" sz="1200" dirty="0"/>
              <a:t>Trusts have told us that the below should be ready </a:t>
            </a:r>
            <a:r>
              <a:rPr lang="en-GB" sz="1200" b="1" dirty="0"/>
              <a:t>before</a:t>
            </a:r>
            <a:r>
              <a:rPr lang="en-GB" sz="1200" dirty="0"/>
              <a:t> starting implementation. You may also find it useful to review the </a:t>
            </a:r>
            <a:r>
              <a:rPr lang="en-GB" sz="1200" dirty="0">
                <a:hlinkClick r:id="rId2"/>
              </a:rPr>
              <a:t>conditions for change</a:t>
            </a:r>
            <a:r>
              <a:rPr lang="en-GB" sz="1200" dirty="0"/>
              <a:t>.</a:t>
            </a:r>
          </a:p>
          <a:p>
            <a:pPr marL="0" indent="0">
              <a:buNone/>
            </a:pPr>
            <a:endParaRPr lang="en-GB" sz="1200" dirty="0"/>
          </a:p>
        </p:txBody>
      </p:sp>
      <p:sp>
        <p:nvSpPr>
          <p:cNvPr id="3" name="Title 2">
            <a:extLst>
              <a:ext uri="{FF2B5EF4-FFF2-40B4-BE49-F238E27FC236}">
                <a16:creationId xmlns:a16="http://schemas.microsoft.com/office/drawing/2014/main" xmlns="" id="{E5AE5A52-5E9E-4414-BB05-BD48575BABD2}"/>
              </a:ext>
            </a:extLst>
          </p:cNvPr>
          <p:cNvSpPr>
            <a:spLocks noGrp="1"/>
          </p:cNvSpPr>
          <p:nvPr>
            <p:ph type="title"/>
          </p:nvPr>
        </p:nvSpPr>
        <p:spPr>
          <a:xfrm>
            <a:off x="0" y="8626"/>
            <a:ext cx="10398034" cy="611649"/>
          </a:xfrm>
        </p:spPr>
        <p:txBody>
          <a:bodyPr/>
          <a:lstStyle/>
          <a:p>
            <a:r>
              <a:rPr lang="en-GB" sz="3200" dirty="0"/>
              <a:t>Getting ready for roll out: pre-implementation phase</a:t>
            </a:r>
          </a:p>
        </p:txBody>
      </p:sp>
      <p:sp>
        <p:nvSpPr>
          <p:cNvPr id="4" name="Rectangle 3">
            <a:extLst>
              <a:ext uri="{FF2B5EF4-FFF2-40B4-BE49-F238E27FC236}">
                <a16:creationId xmlns:a16="http://schemas.microsoft.com/office/drawing/2014/main" xmlns="" id="{76BAC4FB-81E0-4B93-9DED-5F4E4398885A}"/>
              </a:ext>
            </a:extLst>
          </p:cNvPr>
          <p:cNvSpPr/>
          <p:nvPr/>
        </p:nvSpPr>
        <p:spPr>
          <a:xfrm>
            <a:off x="177237" y="1225660"/>
            <a:ext cx="5806800" cy="2100970"/>
          </a:xfrm>
          <a:prstGeom prst="rect">
            <a:avLst/>
          </a:prstGeom>
          <a:noFill/>
          <a:ln>
            <a:solidFill>
              <a:schemeClr val="tx2"/>
            </a:solidFill>
          </a:ln>
        </p:spPr>
        <p:txBody>
          <a:bodyPr wrap="square" lIns="91440" tIns="45720" rIns="91440" bIns="45720" rtlCol="0" anchor="t">
            <a:noAutofit/>
          </a:bodyPr>
          <a:lstStyle/>
          <a:p>
            <a:pPr marL="285750" indent="-285750">
              <a:buFont typeface="Wingdings" panose="05000000000000000000" pitchFamily="2" charset="2"/>
              <a:buChar char="q"/>
              <a:defRPr/>
            </a:pPr>
            <a:r>
              <a:rPr lang="en-GB" sz="1100" b="1" dirty="0">
                <a:solidFill>
                  <a:srgbClr val="000000"/>
                </a:solidFill>
                <a:latin typeface="Arial"/>
                <a:cs typeface="Arial"/>
              </a:rPr>
              <a:t>Identify and engage with your core project team</a:t>
            </a:r>
            <a:r>
              <a:rPr lang="en-GB" sz="1100" dirty="0">
                <a:solidFill>
                  <a:srgbClr val="000000"/>
                </a:solidFill>
                <a:latin typeface="Arial"/>
                <a:cs typeface="Arial"/>
              </a:rPr>
              <a:t> (you may already have an outpatients lead, and you may have multiple people filling the same role):</a:t>
            </a:r>
            <a:endParaRPr lang="en-GB" sz="1100" dirty="0">
              <a:latin typeface="Arial"/>
              <a:cs typeface="Arial"/>
            </a:endParaRPr>
          </a:p>
          <a:p>
            <a:pPr marL="742950" lvl="1" indent="-285750">
              <a:buFont typeface="Wingdings" panose="05000000000000000000" pitchFamily="2" charset="2"/>
              <a:buChar char="q"/>
              <a:defRPr/>
            </a:pPr>
            <a:r>
              <a:rPr lang="en-GB" sz="1100" dirty="0">
                <a:solidFill>
                  <a:srgbClr val="000000"/>
                </a:solidFill>
                <a:latin typeface="Arial"/>
                <a:cs typeface="Arial"/>
              </a:rPr>
              <a:t>Senior Sponsor (accountable for success of PIFU roll out)</a:t>
            </a:r>
          </a:p>
          <a:p>
            <a:pPr marL="742950" lvl="1" indent="-285750">
              <a:buFont typeface="Wingdings" panose="05000000000000000000" pitchFamily="2" charset="2"/>
              <a:buChar char="q"/>
              <a:defRPr/>
            </a:pPr>
            <a:r>
              <a:rPr lang="en-GB" sz="1100" dirty="0">
                <a:solidFill>
                  <a:srgbClr val="000000"/>
                </a:solidFill>
                <a:latin typeface="Arial"/>
                <a:cs typeface="Arial"/>
              </a:rPr>
              <a:t>Project Manager (responsible for day-to-day management of PIFU roll out)</a:t>
            </a:r>
          </a:p>
          <a:p>
            <a:pPr marL="742950" lvl="1" indent="-285750">
              <a:buFont typeface="Wingdings" panose="05000000000000000000" pitchFamily="2" charset="2"/>
              <a:buChar char="q"/>
              <a:defRPr/>
            </a:pPr>
            <a:r>
              <a:rPr lang="en-GB" sz="1100" dirty="0">
                <a:solidFill>
                  <a:srgbClr val="000000"/>
                </a:solidFill>
                <a:latin typeface="Arial"/>
                <a:cs typeface="Arial"/>
              </a:rPr>
              <a:t>Information Lead (responsible for producing data on success of PIFU roll out)</a:t>
            </a:r>
          </a:p>
          <a:p>
            <a:pPr marL="742950" lvl="1" indent="-285750">
              <a:buFont typeface="Wingdings" panose="05000000000000000000" pitchFamily="2" charset="2"/>
              <a:buChar char="q"/>
              <a:defRPr/>
            </a:pPr>
            <a:r>
              <a:rPr lang="en-GB" sz="1100" dirty="0">
                <a:solidFill>
                  <a:srgbClr val="000000"/>
                </a:solidFill>
                <a:latin typeface="Arial" panose="020B0604020202020204" pitchFamily="34" charset="0"/>
                <a:cs typeface="Arial" panose="020B0604020202020204" pitchFamily="34" charset="0"/>
              </a:rPr>
              <a:t>IT Lead (responsible for scoping and implementing changes to systems to support PIFU delivery)</a:t>
            </a:r>
          </a:p>
          <a:p>
            <a:pPr marL="742950" lvl="1" indent="-285750">
              <a:buFont typeface="Wingdings" panose="05000000000000000000" pitchFamily="2" charset="2"/>
              <a:buChar char="q"/>
              <a:defRPr/>
            </a:pPr>
            <a:r>
              <a:rPr lang="en-GB" sz="1100" dirty="0">
                <a:solidFill>
                  <a:srgbClr val="000000"/>
                </a:solidFill>
                <a:latin typeface="Arial" panose="020B0604020202020204" pitchFamily="34" charset="0"/>
                <a:cs typeface="Arial" panose="020B0604020202020204" pitchFamily="34" charset="0"/>
              </a:rPr>
              <a:t>Comms Lead (responsible for developing and delivering strategic communications plan to support PIFU)</a:t>
            </a:r>
          </a:p>
          <a:p>
            <a:pPr marL="742950" lvl="1" indent="-285750">
              <a:buFont typeface="Wingdings" panose="05000000000000000000" pitchFamily="2" charset="2"/>
              <a:buChar char="q"/>
              <a:defRPr/>
            </a:pPr>
            <a:r>
              <a:rPr lang="en-GB" sz="1100" dirty="0">
                <a:latin typeface="Arial" panose="020B0604020202020204" pitchFamily="34" charset="0"/>
                <a:cs typeface="Arial" panose="020B0604020202020204" pitchFamily="34" charset="0"/>
              </a:rPr>
              <a:t>Local personalised care lead if you have one</a:t>
            </a:r>
          </a:p>
          <a:p>
            <a:pPr>
              <a:defRPr/>
            </a:pPr>
            <a:r>
              <a:rPr lang="en-GB" sz="1100" i="1" dirty="0">
                <a:solidFill>
                  <a:srgbClr val="000000"/>
                </a:solidFill>
                <a:latin typeface="Arial" panose="020B0604020202020204" pitchFamily="34" charset="0"/>
                <a:cs typeface="Arial" panose="020B0604020202020204" pitchFamily="34" charset="0"/>
              </a:rPr>
              <a:t>This will expand once you have identified your priority specialties</a:t>
            </a:r>
          </a:p>
          <a:p>
            <a:pPr marL="285750" indent="-285750">
              <a:buFont typeface="Wingdings" panose="05000000000000000000" pitchFamily="2" charset="2"/>
              <a:buChar char="q"/>
              <a:defRPr/>
            </a:pPr>
            <a:r>
              <a:rPr lang="en-GB" sz="1100" dirty="0">
                <a:latin typeface="Arial" panose="020B0604020202020204" pitchFamily="34" charset="0"/>
                <a:cs typeface="Arial" panose="020B0604020202020204" pitchFamily="34" charset="0"/>
              </a:rPr>
              <a:t>Engage with your Chief Clinical Information Officer</a:t>
            </a:r>
          </a:p>
          <a:p>
            <a:pPr marL="742950" lvl="1" indent="-285750">
              <a:buFont typeface="Wingdings" panose="05000000000000000000" pitchFamily="2" charset="2"/>
              <a:buChar char="q"/>
              <a:defRPr/>
            </a:pPr>
            <a:endParaRPr lang="en-GB" sz="1100" dirty="0">
              <a:solidFill>
                <a:srgbClr val="000000"/>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xmlns="" id="{8E7000B5-D75C-4BF8-B044-2A3759C4A69E}"/>
              </a:ext>
            </a:extLst>
          </p:cNvPr>
          <p:cNvSpPr/>
          <p:nvPr/>
        </p:nvSpPr>
        <p:spPr>
          <a:xfrm>
            <a:off x="6324108" y="867231"/>
            <a:ext cx="5806800" cy="1088828"/>
          </a:xfrm>
          <a:prstGeom prst="rect">
            <a:avLst/>
          </a:prstGeom>
          <a:solidFill>
            <a:schemeClr val="bg1"/>
          </a:solidFill>
          <a:ln>
            <a:solidFill>
              <a:schemeClr val="tx2"/>
            </a:solidFill>
          </a:ln>
        </p:spPr>
        <p:txBody>
          <a:bodyPr wrap="square" rtlCol="0">
            <a:noAutofit/>
          </a:bodyPr>
          <a:lstStyle/>
          <a:p>
            <a:pPr marL="285750" indent="-285750">
              <a:buFont typeface="Wingdings" panose="05000000000000000000" pitchFamily="2" charset="2"/>
              <a:buChar char="q"/>
              <a:defRPr/>
            </a:pPr>
            <a:r>
              <a:rPr lang="en-GB" sz="1100" b="1" dirty="0">
                <a:solidFill>
                  <a:srgbClr val="000000"/>
                </a:solidFill>
                <a:latin typeface="Arial" panose="020B0604020202020204" pitchFamily="34" charset="0"/>
                <a:cs typeface="Arial" panose="020B0604020202020204" pitchFamily="34" charset="0"/>
              </a:rPr>
              <a:t>Understand where the opportunity is </a:t>
            </a:r>
            <a:r>
              <a:rPr lang="en-GB" sz="1100" dirty="0">
                <a:solidFill>
                  <a:srgbClr val="000000"/>
                </a:solidFill>
                <a:latin typeface="Arial" panose="020B0604020202020204" pitchFamily="34" charset="0"/>
                <a:cs typeface="Arial" panose="020B0604020202020204" pitchFamily="34" charset="0"/>
              </a:rPr>
              <a:t>by analysing:</a:t>
            </a:r>
          </a:p>
          <a:p>
            <a:pPr marL="742950" lvl="1" indent="-285750">
              <a:buFont typeface="Wingdings" panose="05000000000000000000" pitchFamily="2" charset="2"/>
              <a:buChar char="q"/>
              <a:defRPr/>
            </a:pPr>
            <a:r>
              <a:rPr lang="en-GB" sz="1100" dirty="0">
                <a:solidFill>
                  <a:srgbClr val="000000"/>
                </a:solidFill>
                <a:latin typeface="Arial" panose="020B0604020202020204" pitchFamily="34" charset="0"/>
                <a:cs typeface="Arial" panose="020B0604020202020204" pitchFamily="34" charset="0"/>
              </a:rPr>
              <a:t>Number of follow-ups per specialty (or number of outpatient appointments per specialty)</a:t>
            </a:r>
          </a:p>
          <a:p>
            <a:pPr marL="742950" lvl="1" indent="-285750">
              <a:buFont typeface="Wingdings" panose="05000000000000000000" pitchFamily="2" charset="2"/>
              <a:buChar char="q"/>
              <a:defRPr/>
            </a:pPr>
            <a:r>
              <a:rPr lang="en-GB" sz="1100" dirty="0">
                <a:solidFill>
                  <a:srgbClr val="000000"/>
                </a:solidFill>
                <a:latin typeface="Arial" panose="020B0604020202020204" pitchFamily="34" charset="0"/>
                <a:cs typeface="Arial" panose="020B0604020202020204" pitchFamily="34" charset="0"/>
              </a:rPr>
              <a:t>Follow-up waiting lists/waiting times (or outpatient waiting lists/waiting times)</a:t>
            </a:r>
          </a:p>
          <a:p>
            <a:pPr marL="742950" lvl="1" indent="-285750">
              <a:buFont typeface="Wingdings" panose="05000000000000000000" pitchFamily="2" charset="2"/>
              <a:buChar char="q"/>
              <a:defRPr/>
            </a:pPr>
            <a:r>
              <a:rPr lang="en-GB" sz="1100" dirty="0">
                <a:solidFill>
                  <a:srgbClr val="000000"/>
                </a:solidFill>
                <a:latin typeface="Arial" panose="020B0604020202020204" pitchFamily="34" charset="0"/>
                <a:cs typeface="Arial" panose="020B0604020202020204" pitchFamily="34" charset="0"/>
              </a:rPr>
              <a:t>Services with greatest number of long term patients</a:t>
            </a:r>
          </a:p>
          <a:p>
            <a:pPr marL="742950" lvl="1" indent="-285750">
              <a:buFont typeface="Wingdings" panose="05000000000000000000" pitchFamily="2" charset="2"/>
              <a:buChar char="q"/>
              <a:defRPr/>
            </a:pPr>
            <a:r>
              <a:rPr lang="en-GB" sz="1100" dirty="0">
                <a:solidFill>
                  <a:srgbClr val="000000"/>
                </a:solidFill>
                <a:latin typeface="Arial" panose="020B0604020202020204" pitchFamily="34" charset="0"/>
                <a:cs typeface="Arial" panose="020B0604020202020204" pitchFamily="34" charset="0"/>
              </a:rPr>
              <a:t>Review </a:t>
            </a:r>
            <a:r>
              <a:rPr lang="en-GB" sz="1100" dirty="0">
                <a:solidFill>
                  <a:srgbClr val="000000"/>
                </a:solidFill>
                <a:latin typeface="Arial" panose="020B0604020202020204" pitchFamily="34" charset="0"/>
                <a:cs typeface="Arial" panose="020B0604020202020204" pitchFamily="34" charset="0"/>
                <a:hlinkClick r:id="rId3"/>
              </a:rPr>
              <a:t>nationally available case study data</a:t>
            </a:r>
            <a:endParaRPr lang="en-GB" sz="1100" dirty="0">
              <a:solidFill>
                <a:srgbClr val="000000"/>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xmlns="" id="{3F072C9A-BA4C-4F18-AB8F-3AB8ED55F250}"/>
              </a:ext>
            </a:extLst>
          </p:cNvPr>
          <p:cNvSpPr/>
          <p:nvPr/>
        </p:nvSpPr>
        <p:spPr>
          <a:xfrm>
            <a:off x="177237" y="3362233"/>
            <a:ext cx="5806800" cy="1241950"/>
          </a:xfrm>
          <a:prstGeom prst="rect">
            <a:avLst/>
          </a:prstGeom>
          <a:noFill/>
          <a:ln>
            <a:solidFill>
              <a:schemeClr val="tx2"/>
            </a:solidFill>
          </a:ln>
        </p:spPr>
        <p:txBody>
          <a:bodyPr wrap="square" rtlCol="0">
            <a:noAutofit/>
          </a:bodyPr>
          <a:lstStyle/>
          <a:p>
            <a:pPr marL="285750" indent="-285750" defTabSz="914400">
              <a:buFont typeface="Wingdings" panose="05000000000000000000" pitchFamily="2" charset="2"/>
              <a:buChar char="q"/>
              <a:defRPr/>
            </a:pPr>
            <a:r>
              <a:rPr lang="en-GB" sz="1100" b="1" dirty="0">
                <a:solidFill>
                  <a:srgbClr val="000000"/>
                </a:solidFill>
                <a:latin typeface="Arial" panose="020B0604020202020204" pitchFamily="34" charset="0"/>
                <a:cs typeface="Arial" panose="020B0604020202020204" pitchFamily="34" charset="0"/>
              </a:rPr>
              <a:t>Understand whether you are already using PIFU in some form</a:t>
            </a:r>
          </a:p>
          <a:p>
            <a:pPr marL="742950" lvl="1" indent="-285750">
              <a:buFont typeface="Wingdings" panose="05000000000000000000" pitchFamily="2" charset="2"/>
              <a:buChar char="q"/>
              <a:defRPr/>
            </a:pPr>
            <a:r>
              <a:rPr lang="en-GB" sz="1100" dirty="0">
                <a:solidFill>
                  <a:srgbClr val="000000"/>
                </a:solidFill>
                <a:latin typeface="Arial" panose="020B0604020202020204" pitchFamily="34" charset="0"/>
                <a:cs typeface="Arial" panose="020B0604020202020204" pitchFamily="34" charset="0"/>
              </a:rPr>
              <a:t>Understand whether PIFU is being used already in the organisation (it might be called something else)</a:t>
            </a:r>
          </a:p>
          <a:p>
            <a:pPr marL="742950" lvl="1" indent="-285750">
              <a:buFont typeface="Wingdings" panose="05000000000000000000" pitchFamily="2" charset="2"/>
              <a:buChar char="q"/>
              <a:defRPr/>
            </a:pPr>
            <a:r>
              <a:rPr lang="en-GB" sz="1100" dirty="0">
                <a:solidFill>
                  <a:srgbClr val="000000"/>
                </a:solidFill>
                <a:latin typeface="Arial" panose="020B0604020202020204" pitchFamily="34" charset="0"/>
                <a:cs typeface="Arial" panose="020B0604020202020204" pitchFamily="34" charset="0"/>
              </a:rPr>
              <a:t>If so, understand the extent to whether that is formal (recorded and reported on) or informal (not recorded). If formal, analyse usage and impact.</a:t>
            </a:r>
            <a:endParaRPr lang="en-GB" sz="1100" dirty="0">
              <a:solidFill>
                <a:srgbClr val="FF0000"/>
              </a:solidFill>
              <a:latin typeface="Arial" panose="020B0604020202020204" pitchFamily="34" charset="0"/>
              <a:cs typeface="Arial" panose="020B0604020202020204" pitchFamily="34" charset="0"/>
            </a:endParaRPr>
          </a:p>
          <a:p>
            <a:pPr marL="742950" lvl="1" indent="-285750">
              <a:buFont typeface="Wingdings" panose="05000000000000000000" pitchFamily="2" charset="2"/>
              <a:buChar char="q"/>
              <a:defRPr/>
            </a:pPr>
            <a:r>
              <a:rPr lang="en-GB" sz="1100" dirty="0">
                <a:solidFill>
                  <a:srgbClr val="000000"/>
                </a:solidFill>
                <a:latin typeface="Arial" panose="020B0604020202020204" pitchFamily="34" charset="0"/>
                <a:cs typeface="Arial" panose="020B0604020202020204" pitchFamily="34" charset="0"/>
              </a:rPr>
              <a:t>Engage with cancer leads to understand to what extent </a:t>
            </a:r>
            <a:r>
              <a:rPr lang="en-GB" sz="1100" dirty="0">
                <a:solidFill>
                  <a:srgbClr val="000000"/>
                </a:solidFill>
                <a:latin typeface="Arial" panose="020B0604020202020204" pitchFamily="34" charset="0"/>
                <a:cs typeface="Arial" panose="020B0604020202020204" pitchFamily="34" charset="0"/>
                <a:hlinkClick r:id="rId4"/>
              </a:rPr>
              <a:t>personalised stratified follow-up</a:t>
            </a:r>
            <a:r>
              <a:rPr lang="en-GB" sz="1100" dirty="0">
                <a:solidFill>
                  <a:srgbClr val="000000"/>
                </a:solidFill>
                <a:latin typeface="Arial" panose="020B0604020202020204" pitchFamily="34" charset="0"/>
                <a:cs typeface="Arial" panose="020B0604020202020204" pitchFamily="34" charset="0"/>
              </a:rPr>
              <a:t> has been implemented in cancer</a:t>
            </a:r>
          </a:p>
        </p:txBody>
      </p:sp>
      <p:sp>
        <p:nvSpPr>
          <p:cNvPr id="7" name="Rectangle 6">
            <a:extLst>
              <a:ext uri="{FF2B5EF4-FFF2-40B4-BE49-F238E27FC236}">
                <a16:creationId xmlns:a16="http://schemas.microsoft.com/office/drawing/2014/main" xmlns="" id="{85052785-EAA1-462A-AA52-A1BD0AB94E3C}"/>
              </a:ext>
            </a:extLst>
          </p:cNvPr>
          <p:cNvSpPr/>
          <p:nvPr/>
        </p:nvSpPr>
        <p:spPr>
          <a:xfrm>
            <a:off x="177237" y="5110599"/>
            <a:ext cx="5806800" cy="1567820"/>
          </a:xfrm>
          <a:prstGeom prst="rect">
            <a:avLst/>
          </a:prstGeom>
          <a:solidFill>
            <a:schemeClr val="bg1"/>
          </a:solidFill>
          <a:ln>
            <a:solidFill>
              <a:schemeClr val="tx2"/>
            </a:solidFill>
          </a:ln>
        </p:spPr>
        <p:txBody>
          <a:bodyPr wrap="square" rtlCol="0">
            <a:noAutofit/>
          </a:bodyPr>
          <a:lstStyle/>
          <a:p>
            <a:pPr marL="285750" indent="-285750">
              <a:buFont typeface="Wingdings" panose="05000000000000000000" pitchFamily="2" charset="2"/>
              <a:buChar char="q"/>
              <a:defRPr/>
            </a:pPr>
            <a:r>
              <a:rPr lang="en-GB" sz="1100" b="1" dirty="0">
                <a:solidFill>
                  <a:srgbClr val="000000"/>
                </a:solidFill>
                <a:latin typeface="Arial" panose="020B0604020202020204" pitchFamily="34" charset="0"/>
                <a:cs typeface="Arial" panose="020B0604020202020204" pitchFamily="34" charset="0"/>
              </a:rPr>
              <a:t>Understand local priorities and build connections with other systems/providers</a:t>
            </a:r>
          </a:p>
          <a:p>
            <a:pPr marL="742950" lvl="1" indent="-285750">
              <a:buFont typeface="Wingdings" panose="05000000000000000000" pitchFamily="2" charset="2"/>
              <a:buChar char="q"/>
              <a:defRPr/>
            </a:pPr>
            <a:r>
              <a:rPr lang="en-GB" sz="1100" dirty="0">
                <a:solidFill>
                  <a:srgbClr val="000000"/>
                </a:solidFill>
                <a:latin typeface="Arial" panose="020B0604020202020204" pitchFamily="34" charset="0"/>
                <a:cs typeface="Arial" panose="020B0604020202020204" pitchFamily="34" charset="0"/>
              </a:rPr>
              <a:t>Understand which organisations within your system are already using or implementing PIFU and in what specialties</a:t>
            </a:r>
          </a:p>
          <a:p>
            <a:pPr marL="742950" lvl="1" indent="-285750">
              <a:buFont typeface="Wingdings" panose="05000000000000000000" pitchFamily="2" charset="2"/>
              <a:buChar char="q"/>
              <a:defRPr/>
            </a:pPr>
            <a:r>
              <a:rPr lang="en-GB" sz="1100" dirty="0">
                <a:solidFill>
                  <a:srgbClr val="000000"/>
                </a:solidFill>
                <a:latin typeface="Arial" panose="020B0604020202020204" pitchFamily="34" charset="0"/>
                <a:cs typeface="Arial" panose="020B0604020202020204" pitchFamily="34" charset="0"/>
              </a:rPr>
              <a:t>Understand any system priority specialties for PIFU</a:t>
            </a:r>
          </a:p>
          <a:p>
            <a:pPr marL="742950" lvl="1" indent="-285750">
              <a:buFont typeface="Wingdings" panose="05000000000000000000" pitchFamily="2" charset="2"/>
              <a:buChar char="q"/>
              <a:defRPr/>
            </a:pPr>
            <a:r>
              <a:rPr lang="en-GB" sz="1100" dirty="0">
                <a:solidFill>
                  <a:srgbClr val="000000"/>
                </a:solidFill>
                <a:latin typeface="Arial" panose="020B0604020202020204" pitchFamily="34" charset="0"/>
                <a:cs typeface="Arial" panose="020B0604020202020204" pitchFamily="34" charset="0"/>
              </a:rPr>
              <a:t>Engage with commissioners</a:t>
            </a:r>
          </a:p>
          <a:p>
            <a:pPr marL="742950" lvl="1" indent="-285750">
              <a:buFont typeface="Wingdings" panose="05000000000000000000" pitchFamily="2" charset="2"/>
              <a:buChar char="q"/>
              <a:defRPr/>
            </a:pPr>
            <a:r>
              <a:rPr lang="en-GB" sz="1100" dirty="0">
                <a:solidFill>
                  <a:srgbClr val="000000"/>
                </a:solidFill>
                <a:latin typeface="Arial" panose="020B0604020202020204" pitchFamily="34" charset="0"/>
                <a:cs typeface="Arial" panose="020B0604020202020204" pitchFamily="34" charset="0"/>
              </a:rPr>
              <a:t>Identify any other systems/providers using similar IT systems</a:t>
            </a:r>
          </a:p>
          <a:p>
            <a:pPr marL="742950" lvl="1" indent="-285750">
              <a:buFont typeface="Wingdings" panose="05000000000000000000" pitchFamily="2" charset="2"/>
              <a:buChar char="q"/>
              <a:defRPr/>
            </a:pPr>
            <a:r>
              <a:rPr lang="en-GB" sz="1100" dirty="0">
                <a:solidFill>
                  <a:srgbClr val="000000"/>
                </a:solidFill>
                <a:latin typeface="Arial" panose="020B0604020202020204" pitchFamily="34" charset="0"/>
                <a:cs typeface="Arial" panose="020B0604020202020204" pitchFamily="34" charset="0"/>
              </a:rPr>
              <a:t>Understand what forums there are to share learning about PIFU</a:t>
            </a:r>
          </a:p>
          <a:p>
            <a:pPr marL="742950" lvl="1" indent="-285750">
              <a:buFont typeface="Wingdings" panose="05000000000000000000" pitchFamily="2" charset="2"/>
              <a:buChar char="q"/>
              <a:defRPr/>
            </a:pPr>
            <a:r>
              <a:rPr lang="en-GB" sz="1100" dirty="0">
                <a:solidFill>
                  <a:srgbClr val="000000"/>
                </a:solidFill>
                <a:latin typeface="Arial" panose="020B0604020202020204" pitchFamily="34" charset="0"/>
                <a:cs typeface="Arial" panose="020B0604020202020204" pitchFamily="34" charset="0"/>
              </a:rPr>
              <a:t>Engage with your PIFU regional lead. Email </a:t>
            </a:r>
            <a:r>
              <a:rPr lang="en-GB" sz="1100" dirty="0">
                <a:solidFill>
                  <a:srgbClr val="000000"/>
                </a:solidFill>
                <a:latin typeface="Arial" panose="020B0604020202020204" pitchFamily="34" charset="0"/>
                <a:cs typeface="Arial" panose="020B0604020202020204" pitchFamily="34" charset="0"/>
                <a:hlinkClick r:id="rId5"/>
              </a:rPr>
              <a:t>nhsi.outpatient-transformation@nhs.net</a:t>
            </a:r>
            <a:r>
              <a:rPr lang="en-GB" sz="1100" dirty="0">
                <a:solidFill>
                  <a:srgbClr val="000000"/>
                </a:solidFill>
                <a:latin typeface="Arial" panose="020B0604020202020204" pitchFamily="34" charset="0"/>
                <a:cs typeface="Arial" panose="020B0604020202020204" pitchFamily="34" charset="0"/>
              </a:rPr>
              <a:t> and we can connect you</a:t>
            </a:r>
          </a:p>
        </p:txBody>
      </p:sp>
      <p:sp>
        <p:nvSpPr>
          <p:cNvPr id="8" name="Rectangle 7">
            <a:extLst>
              <a:ext uri="{FF2B5EF4-FFF2-40B4-BE49-F238E27FC236}">
                <a16:creationId xmlns:a16="http://schemas.microsoft.com/office/drawing/2014/main" xmlns="" id="{A22BCFDD-F030-4D99-AA3C-7CEBF418484A}"/>
              </a:ext>
            </a:extLst>
          </p:cNvPr>
          <p:cNvSpPr/>
          <p:nvPr/>
        </p:nvSpPr>
        <p:spPr>
          <a:xfrm>
            <a:off x="6324108" y="2036727"/>
            <a:ext cx="5806800" cy="2401095"/>
          </a:xfrm>
          <a:prstGeom prst="rect">
            <a:avLst/>
          </a:prstGeom>
          <a:noFill/>
          <a:ln>
            <a:solidFill>
              <a:schemeClr val="tx2"/>
            </a:solidFill>
          </a:ln>
        </p:spPr>
        <p:txBody>
          <a:bodyPr wrap="square" lIns="91440" tIns="45720" rIns="91440" bIns="45720" rtlCol="0" anchor="t">
            <a:noAutofit/>
          </a:bodyPr>
          <a:lstStyle/>
          <a:p>
            <a:pPr marL="285750" indent="-285750">
              <a:buFont typeface="Wingdings" panose="05000000000000000000" pitchFamily="2" charset="2"/>
              <a:buChar char="q"/>
              <a:defRPr/>
            </a:pPr>
            <a:r>
              <a:rPr lang="en-GB" sz="1100" b="1" dirty="0">
                <a:solidFill>
                  <a:srgbClr val="000000"/>
                </a:solidFill>
                <a:latin typeface="Arial"/>
                <a:cs typeface="Arial"/>
              </a:rPr>
              <a:t>Agree your wave 1 specialties to pilot formalised PIFU </a:t>
            </a:r>
            <a:r>
              <a:rPr lang="en-GB" sz="1100" dirty="0">
                <a:solidFill>
                  <a:srgbClr val="000000"/>
                </a:solidFill>
                <a:latin typeface="Arial"/>
                <a:cs typeface="Arial"/>
              </a:rPr>
              <a:t>based on:</a:t>
            </a:r>
            <a:endParaRPr lang="en-US" dirty="0"/>
          </a:p>
          <a:p>
            <a:pPr marL="628650" lvl="1" indent="-171450">
              <a:buFont typeface="Arial" panose="020B0604020202020204" pitchFamily="34" charset="0"/>
              <a:buChar char="•"/>
              <a:defRPr/>
            </a:pPr>
            <a:r>
              <a:rPr lang="en-GB" sz="1100" dirty="0">
                <a:solidFill>
                  <a:srgbClr val="000000"/>
                </a:solidFill>
                <a:latin typeface="Arial" panose="020B0604020202020204" pitchFamily="34" charset="0"/>
                <a:cs typeface="Arial" panose="020B0604020202020204" pitchFamily="34" charset="0"/>
              </a:rPr>
              <a:t>Data</a:t>
            </a:r>
          </a:p>
          <a:p>
            <a:pPr marL="628650" lvl="1" indent="-171450">
              <a:buFont typeface="Arial" panose="020B0604020202020204" pitchFamily="34" charset="0"/>
              <a:buChar char="•"/>
              <a:defRPr/>
            </a:pPr>
            <a:r>
              <a:rPr lang="en-GB" sz="1100" dirty="0">
                <a:solidFill>
                  <a:srgbClr val="000000"/>
                </a:solidFill>
                <a:latin typeface="Arial" panose="020B0604020202020204" pitchFamily="34" charset="0"/>
                <a:cs typeface="Arial" panose="020B0604020202020204" pitchFamily="34" charset="0"/>
              </a:rPr>
              <a:t>Local system priorities</a:t>
            </a:r>
          </a:p>
          <a:p>
            <a:pPr marL="628650" lvl="1" indent="-171450">
              <a:buFont typeface="Arial" panose="020B0604020202020204" pitchFamily="34" charset="0"/>
              <a:buChar char="•"/>
              <a:defRPr/>
            </a:pPr>
            <a:r>
              <a:rPr lang="en-GB" sz="1100" dirty="0">
                <a:solidFill>
                  <a:srgbClr val="000000"/>
                </a:solidFill>
                <a:latin typeface="Arial" panose="020B0604020202020204" pitchFamily="34" charset="0"/>
                <a:cs typeface="Arial" panose="020B0604020202020204" pitchFamily="34" charset="0"/>
              </a:rPr>
              <a:t>Clinical engagement</a:t>
            </a:r>
          </a:p>
          <a:p>
            <a:pPr>
              <a:defRPr/>
            </a:pPr>
            <a:r>
              <a:rPr lang="en-GB" sz="1100" i="1" dirty="0">
                <a:solidFill>
                  <a:srgbClr val="000000"/>
                </a:solidFill>
                <a:latin typeface="Arial"/>
                <a:cs typeface="Arial"/>
              </a:rPr>
              <a:t>Suggest starting with 3-5 specialties including both medical and surgical specialties, and to cover a mix of short and long term pathways of care so that you develop the most flexible model. </a:t>
            </a:r>
            <a:endParaRPr lang="en-GB" sz="1100" b="1" i="1" dirty="0">
              <a:solidFill>
                <a:srgbClr val="000000"/>
              </a:solidFill>
              <a:latin typeface="Arial" panose="020B0604020202020204" pitchFamily="34" charset="0"/>
              <a:cs typeface="Arial" panose="020B0604020202020204" pitchFamily="34" charset="0"/>
            </a:endParaRPr>
          </a:p>
          <a:p>
            <a:pPr marL="285750" indent="-285750" defTabSz="914400">
              <a:buFont typeface="Wingdings" panose="05000000000000000000" pitchFamily="2" charset="2"/>
              <a:buChar char="q"/>
              <a:defRPr/>
            </a:pPr>
            <a:r>
              <a:rPr lang="en-GB" sz="1100" b="1" dirty="0">
                <a:solidFill>
                  <a:srgbClr val="000000"/>
                </a:solidFill>
                <a:latin typeface="Arial"/>
                <a:cs typeface="Arial"/>
              </a:rPr>
              <a:t>Expand project team to include:</a:t>
            </a:r>
          </a:p>
          <a:p>
            <a:pPr marL="742950" lvl="1" indent="-285750">
              <a:buFont typeface="Wingdings" panose="05000000000000000000" pitchFamily="2" charset="2"/>
              <a:buChar char="q"/>
              <a:defRPr/>
            </a:pPr>
            <a:r>
              <a:rPr lang="en-GB" sz="1100" dirty="0">
                <a:solidFill>
                  <a:srgbClr val="000000"/>
                </a:solidFill>
                <a:latin typeface="Arial" panose="020B0604020202020204" pitchFamily="34" charset="0"/>
                <a:cs typeface="Arial" panose="020B0604020202020204" pitchFamily="34" charset="0"/>
              </a:rPr>
              <a:t>Clinical Leads, at least one for each wave 1 specialty (responsible for drafting clinical materials to support the use of PIFU and leading engagement with other clinicians for the specialty)</a:t>
            </a:r>
          </a:p>
          <a:p>
            <a:pPr marL="742950" lvl="1" indent="-285750">
              <a:buFont typeface="Wingdings" panose="05000000000000000000" pitchFamily="2" charset="2"/>
              <a:buChar char="q"/>
              <a:defRPr/>
            </a:pPr>
            <a:r>
              <a:rPr lang="en-GB" sz="1100" dirty="0">
                <a:solidFill>
                  <a:srgbClr val="000000"/>
                </a:solidFill>
                <a:latin typeface="Arial" panose="020B0604020202020204" pitchFamily="34" charset="0"/>
                <a:cs typeface="Arial" panose="020B0604020202020204" pitchFamily="34" charset="0"/>
              </a:rPr>
              <a:t>Operational Managers responsible for clinic management, contact centres, waiting lists (responsible for reviewing and implementing changes to operational management of services)</a:t>
            </a:r>
          </a:p>
        </p:txBody>
      </p:sp>
      <p:sp>
        <p:nvSpPr>
          <p:cNvPr id="9" name="Rectangle 8">
            <a:extLst>
              <a:ext uri="{FF2B5EF4-FFF2-40B4-BE49-F238E27FC236}">
                <a16:creationId xmlns:a16="http://schemas.microsoft.com/office/drawing/2014/main" xmlns="" id="{EFBFD1CC-1E73-4E44-AB60-71BD5C6BA0F7}"/>
              </a:ext>
            </a:extLst>
          </p:cNvPr>
          <p:cNvSpPr/>
          <p:nvPr/>
        </p:nvSpPr>
        <p:spPr>
          <a:xfrm>
            <a:off x="177237" y="4639787"/>
            <a:ext cx="5806800" cy="435208"/>
          </a:xfrm>
          <a:prstGeom prst="rect">
            <a:avLst/>
          </a:prstGeom>
          <a:noFill/>
          <a:ln>
            <a:solidFill>
              <a:schemeClr val="tx2"/>
            </a:solidFill>
          </a:ln>
        </p:spPr>
        <p:txBody>
          <a:bodyPr wrap="square" lIns="91440" tIns="45720" rIns="91440" bIns="45720" rtlCol="0" anchor="t">
            <a:noAutofit/>
          </a:bodyPr>
          <a:lstStyle/>
          <a:p>
            <a:pPr marL="285750" indent="-285750">
              <a:buFont typeface="Wingdings" panose="05000000000000000000" pitchFamily="2" charset="2"/>
              <a:buChar char="q"/>
              <a:defRPr/>
            </a:pPr>
            <a:r>
              <a:rPr lang="en-GB" sz="1100" b="1">
                <a:solidFill>
                  <a:srgbClr val="000000"/>
                </a:solidFill>
                <a:latin typeface="Arial"/>
                <a:cs typeface="Arial"/>
              </a:rPr>
              <a:t>Understand clinical appetite for PIFU </a:t>
            </a:r>
            <a:r>
              <a:rPr lang="en-GB" sz="1100">
                <a:solidFill>
                  <a:srgbClr val="000000"/>
                </a:solidFill>
                <a:latin typeface="Arial"/>
                <a:cs typeface="Arial"/>
              </a:rPr>
              <a:t>by asking clinicians how they feel about using PIFU in their service</a:t>
            </a:r>
            <a:endParaRPr lang="en-GB" sz="1100">
              <a:solidFill>
                <a:srgbClr val="000000"/>
              </a:solidFill>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xmlns="" id="{A0061BBB-0048-41B5-85A5-5D0684FEA583}"/>
              </a:ext>
            </a:extLst>
          </p:cNvPr>
          <p:cNvSpPr/>
          <p:nvPr/>
        </p:nvSpPr>
        <p:spPr>
          <a:xfrm>
            <a:off x="6324108" y="4481856"/>
            <a:ext cx="5806800" cy="472878"/>
          </a:xfrm>
          <a:prstGeom prst="rect">
            <a:avLst/>
          </a:prstGeom>
          <a:noFill/>
          <a:ln>
            <a:solidFill>
              <a:schemeClr val="tx2"/>
            </a:solidFill>
          </a:ln>
        </p:spPr>
        <p:txBody>
          <a:bodyPr wrap="square" lIns="91440" tIns="45720" rIns="91440" bIns="45720" rtlCol="0" anchor="t">
            <a:noAutofit/>
          </a:bodyPr>
          <a:lstStyle/>
          <a:p>
            <a:pPr marL="285750" indent="-285750">
              <a:buFont typeface="Wingdings" panose="05000000000000000000" pitchFamily="2" charset="2"/>
              <a:buChar char="q"/>
              <a:defRPr/>
            </a:pPr>
            <a:r>
              <a:rPr lang="en-GB" sz="1100" b="1" dirty="0">
                <a:solidFill>
                  <a:srgbClr val="000000"/>
                </a:solidFill>
                <a:latin typeface="Arial"/>
                <a:cs typeface="Arial"/>
              </a:rPr>
              <a:t>Develop and approve PIFU business case, implementation plan and governance arrangements</a:t>
            </a:r>
            <a:endParaRPr lang="en-GB" sz="1100" b="1" dirty="0">
              <a:solidFill>
                <a:srgbClr val="FF0000"/>
              </a:solidFill>
              <a:latin typeface="Arial"/>
              <a:cs typeface="Arial"/>
            </a:endParaRPr>
          </a:p>
        </p:txBody>
      </p:sp>
      <p:sp>
        <p:nvSpPr>
          <p:cNvPr id="12" name="Oval 11">
            <a:extLst>
              <a:ext uri="{FF2B5EF4-FFF2-40B4-BE49-F238E27FC236}">
                <a16:creationId xmlns:a16="http://schemas.microsoft.com/office/drawing/2014/main" xmlns="" id="{11D98F9F-E3DA-40A1-8F8F-240E23F533FC}"/>
              </a:ext>
            </a:extLst>
          </p:cNvPr>
          <p:cNvSpPr/>
          <p:nvPr/>
        </p:nvSpPr>
        <p:spPr>
          <a:xfrm>
            <a:off x="28037" y="3362781"/>
            <a:ext cx="252000" cy="252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3</a:t>
            </a:r>
          </a:p>
        </p:txBody>
      </p:sp>
      <p:sp>
        <p:nvSpPr>
          <p:cNvPr id="13" name="Oval 12">
            <a:extLst>
              <a:ext uri="{FF2B5EF4-FFF2-40B4-BE49-F238E27FC236}">
                <a16:creationId xmlns:a16="http://schemas.microsoft.com/office/drawing/2014/main" xmlns="" id="{94DB9B10-DB22-44DE-BC85-BDCAC06A3DC1}"/>
              </a:ext>
            </a:extLst>
          </p:cNvPr>
          <p:cNvSpPr/>
          <p:nvPr/>
        </p:nvSpPr>
        <p:spPr>
          <a:xfrm>
            <a:off x="6177895" y="870376"/>
            <a:ext cx="252000" cy="252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6</a:t>
            </a:r>
          </a:p>
        </p:txBody>
      </p:sp>
      <p:sp>
        <p:nvSpPr>
          <p:cNvPr id="14" name="Oval 13">
            <a:extLst>
              <a:ext uri="{FF2B5EF4-FFF2-40B4-BE49-F238E27FC236}">
                <a16:creationId xmlns:a16="http://schemas.microsoft.com/office/drawing/2014/main" xmlns="" id="{8665FE92-E449-489F-B255-9F9403738534}"/>
              </a:ext>
            </a:extLst>
          </p:cNvPr>
          <p:cNvSpPr/>
          <p:nvPr/>
        </p:nvSpPr>
        <p:spPr>
          <a:xfrm>
            <a:off x="22620" y="5133104"/>
            <a:ext cx="252000" cy="252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5</a:t>
            </a:r>
          </a:p>
        </p:txBody>
      </p:sp>
      <p:sp>
        <p:nvSpPr>
          <p:cNvPr id="15" name="Oval 14">
            <a:extLst>
              <a:ext uri="{FF2B5EF4-FFF2-40B4-BE49-F238E27FC236}">
                <a16:creationId xmlns:a16="http://schemas.microsoft.com/office/drawing/2014/main" xmlns="" id="{163D01EA-2C87-4E86-8BE0-5B3A8F6C2401}"/>
              </a:ext>
            </a:extLst>
          </p:cNvPr>
          <p:cNvSpPr/>
          <p:nvPr/>
        </p:nvSpPr>
        <p:spPr>
          <a:xfrm>
            <a:off x="27662" y="4645662"/>
            <a:ext cx="252000" cy="252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4</a:t>
            </a:r>
          </a:p>
        </p:txBody>
      </p:sp>
      <p:sp>
        <p:nvSpPr>
          <p:cNvPr id="16" name="Oval 15">
            <a:extLst>
              <a:ext uri="{FF2B5EF4-FFF2-40B4-BE49-F238E27FC236}">
                <a16:creationId xmlns:a16="http://schemas.microsoft.com/office/drawing/2014/main" xmlns="" id="{EA230D58-7BE3-4A54-9AB5-859972E217DD}"/>
              </a:ext>
            </a:extLst>
          </p:cNvPr>
          <p:cNvSpPr/>
          <p:nvPr/>
        </p:nvSpPr>
        <p:spPr>
          <a:xfrm>
            <a:off x="6197093" y="2024694"/>
            <a:ext cx="252000" cy="252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7</a:t>
            </a:r>
          </a:p>
        </p:txBody>
      </p:sp>
      <p:sp>
        <p:nvSpPr>
          <p:cNvPr id="17" name="Oval 16">
            <a:extLst>
              <a:ext uri="{FF2B5EF4-FFF2-40B4-BE49-F238E27FC236}">
                <a16:creationId xmlns:a16="http://schemas.microsoft.com/office/drawing/2014/main" xmlns="" id="{9CD9D2F5-CE98-4406-99A6-CEC025E66180}"/>
              </a:ext>
            </a:extLst>
          </p:cNvPr>
          <p:cNvSpPr/>
          <p:nvPr/>
        </p:nvSpPr>
        <p:spPr>
          <a:xfrm>
            <a:off x="6133237" y="4464565"/>
            <a:ext cx="252000" cy="252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8</a:t>
            </a:r>
          </a:p>
        </p:txBody>
      </p:sp>
      <p:sp>
        <p:nvSpPr>
          <p:cNvPr id="21" name="Rectangle 20">
            <a:extLst>
              <a:ext uri="{FF2B5EF4-FFF2-40B4-BE49-F238E27FC236}">
                <a16:creationId xmlns:a16="http://schemas.microsoft.com/office/drawing/2014/main" xmlns="" id="{5172C82C-1A14-435E-A1D3-3A2553E017EC}"/>
              </a:ext>
            </a:extLst>
          </p:cNvPr>
          <p:cNvSpPr/>
          <p:nvPr/>
        </p:nvSpPr>
        <p:spPr>
          <a:xfrm>
            <a:off x="6324108" y="5028073"/>
            <a:ext cx="5806800" cy="802409"/>
          </a:xfrm>
          <a:prstGeom prst="rect">
            <a:avLst/>
          </a:prstGeom>
          <a:noFill/>
          <a:ln>
            <a:solidFill>
              <a:schemeClr val="tx2"/>
            </a:solidFill>
          </a:ln>
        </p:spPr>
        <p:txBody>
          <a:bodyPr wrap="square" lIns="91440" tIns="45720" rIns="91440" bIns="45720" rtlCol="0" anchor="t">
            <a:noAutofit/>
          </a:bodyPr>
          <a:lstStyle/>
          <a:p>
            <a:pPr marL="285750" indent="-285750">
              <a:buFont typeface="Wingdings" panose="05000000000000000000" pitchFamily="2" charset="2"/>
              <a:buChar char="q"/>
            </a:pPr>
            <a:r>
              <a:rPr lang="en-GB" sz="1100" dirty="0">
                <a:solidFill>
                  <a:srgbClr val="000000"/>
                </a:solidFill>
                <a:latin typeface="Arial"/>
                <a:cs typeface="Arial"/>
              </a:rPr>
              <a:t>Set up regular (suggest weekly or fortnightly) meetings with project team including clinical leads and IT leads</a:t>
            </a:r>
          </a:p>
          <a:p>
            <a:pPr marL="285750" indent="-285750">
              <a:buFont typeface="Wingdings" panose="05000000000000000000" pitchFamily="2" charset="2"/>
              <a:buChar char="q"/>
            </a:pPr>
            <a:r>
              <a:rPr lang="en-GB" sz="1100" dirty="0">
                <a:solidFill>
                  <a:srgbClr val="000000"/>
                </a:solidFill>
                <a:latin typeface="Arial"/>
                <a:cs typeface="Arial"/>
              </a:rPr>
              <a:t>Map out delivery milestones, and reporting timelines. Factor in periods where progress may be expected to be slower (e.g. holiday periods)</a:t>
            </a:r>
          </a:p>
        </p:txBody>
      </p:sp>
      <p:sp>
        <p:nvSpPr>
          <p:cNvPr id="22" name="Oval 21">
            <a:extLst>
              <a:ext uri="{FF2B5EF4-FFF2-40B4-BE49-F238E27FC236}">
                <a16:creationId xmlns:a16="http://schemas.microsoft.com/office/drawing/2014/main" xmlns="" id="{BD75B339-6052-4F67-B0C7-BF8396EF60CE}"/>
              </a:ext>
            </a:extLst>
          </p:cNvPr>
          <p:cNvSpPr/>
          <p:nvPr/>
        </p:nvSpPr>
        <p:spPr>
          <a:xfrm>
            <a:off x="6133237" y="5026675"/>
            <a:ext cx="252000" cy="252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9</a:t>
            </a:r>
          </a:p>
        </p:txBody>
      </p:sp>
      <p:sp>
        <p:nvSpPr>
          <p:cNvPr id="20" name="Rectangle 19">
            <a:extLst>
              <a:ext uri="{FF2B5EF4-FFF2-40B4-BE49-F238E27FC236}">
                <a16:creationId xmlns:a16="http://schemas.microsoft.com/office/drawing/2014/main" xmlns="" id="{F6B5A0C7-85DD-400B-85D3-55C3DD0EBAB0}"/>
              </a:ext>
            </a:extLst>
          </p:cNvPr>
          <p:cNvSpPr/>
          <p:nvPr/>
        </p:nvSpPr>
        <p:spPr>
          <a:xfrm>
            <a:off x="185879" y="867231"/>
            <a:ext cx="5798158" cy="325073"/>
          </a:xfrm>
          <a:prstGeom prst="rect">
            <a:avLst/>
          </a:prstGeom>
          <a:noFill/>
          <a:ln>
            <a:solidFill>
              <a:schemeClr val="tx2"/>
            </a:solidFill>
          </a:ln>
        </p:spPr>
        <p:txBody>
          <a:bodyPr wrap="square" lIns="91440" tIns="45720" rIns="91440" bIns="45720" rtlCol="0" anchor="t">
            <a:noAutofit/>
          </a:bodyPr>
          <a:lstStyle/>
          <a:p>
            <a:pPr marL="285750" indent="-285750">
              <a:buFont typeface="Wingdings" panose="05000000000000000000" pitchFamily="2" charset="2"/>
              <a:buChar char="q"/>
              <a:defRPr/>
            </a:pPr>
            <a:r>
              <a:rPr lang="en-GB" sz="1100" b="1" dirty="0">
                <a:solidFill>
                  <a:srgbClr val="000000"/>
                </a:solidFill>
                <a:latin typeface="Arial" panose="020B0604020202020204" pitchFamily="34" charset="0"/>
                <a:cs typeface="Arial" panose="020B0604020202020204" pitchFamily="34" charset="0"/>
              </a:rPr>
              <a:t>Review the national PIFU guidance</a:t>
            </a:r>
            <a:r>
              <a:rPr lang="en-GB" sz="1100" dirty="0">
                <a:solidFill>
                  <a:srgbClr val="000000"/>
                </a:solidFill>
                <a:latin typeface="Arial" panose="020B0604020202020204" pitchFamily="34" charset="0"/>
                <a:cs typeface="Arial" panose="020B0604020202020204" pitchFamily="34" charset="0"/>
              </a:rPr>
              <a:t> as part of the </a:t>
            </a:r>
            <a:r>
              <a:rPr lang="en-GB" sz="1100" dirty="0">
                <a:solidFill>
                  <a:srgbClr val="000000"/>
                </a:solidFill>
                <a:latin typeface="Arial" panose="020B0604020202020204" pitchFamily="34" charset="0"/>
                <a:cs typeface="Arial" panose="020B0604020202020204" pitchFamily="34" charset="0"/>
                <a:hlinkClick r:id="rId6"/>
              </a:rPr>
              <a:t>phase 3 resources</a:t>
            </a:r>
            <a:r>
              <a:rPr lang="en-GB" sz="1100" dirty="0">
                <a:solidFill>
                  <a:srgbClr val="000000"/>
                </a:solidFill>
                <a:latin typeface="Arial" panose="020B0604020202020204" pitchFamily="34" charset="0"/>
                <a:cs typeface="Arial" panose="020B0604020202020204" pitchFamily="34" charset="0"/>
              </a:rPr>
              <a:t>.</a:t>
            </a:r>
          </a:p>
        </p:txBody>
      </p:sp>
      <p:sp>
        <p:nvSpPr>
          <p:cNvPr id="23" name="Oval 22">
            <a:extLst>
              <a:ext uri="{FF2B5EF4-FFF2-40B4-BE49-F238E27FC236}">
                <a16:creationId xmlns:a16="http://schemas.microsoft.com/office/drawing/2014/main" xmlns="" id="{37DCB0B4-F80B-46F8-8ED7-FF5CEF0760D6}"/>
              </a:ext>
            </a:extLst>
          </p:cNvPr>
          <p:cNvSpPr/>
          <p:nvPr/>
        </p:nvSpPr>
        <p:spPr>
          <a:xfrm>
            <a:off x="36679" y="787636"/>
            <a:ext cx="252000" cy="2606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a:t>1</a:t>
            </a:r>
          </a:p>
        </p:txBody>
      </p:sp>
      <p:sp>
        <p:nvSpPr>
          <p:cNvPr id="11" name="Oval 10">
            <a:extLst>
              <a:ext uri="{FF2B5EF4-FFF2-40B4-BE49-F238E27FC236}">
                <a16:creationId xmlns:a16="http://schemas.microsoft.com/office/drawing/2014/main" xmlns="" id="{F6FCD8A6-322B-4C41-A43E-21DEEEBDED86}"/>
              </a:ext>
            </a:extLst>
          </p:cNvPr>
          <p:cNvSpPr/>
          <p:nvPr/>
        </p:nvSpPr>
        <p:spPr>
          <a:xfrm>
            <a:off x="28037" y="1146065"/>
            <a:ext cx="252000" cy="2606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2</a:t>
            </a:r>
          </a:p>
        </p:txBody>
      </p:sp>
    </p:spTree>
    <p:extLst>
      <p:ext uri="{BB962C8B-B14F-4D97-AF65-F5344CB8AC3E}">
        <p14:creationId xmlns:p14="http://schemas.microsoft.com/office/powerpoint/2010/main" val="1654437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0BE7F7A3-A683-4A42-8AC0-DE5D05610833}"/>
              </a:ext>
            </a:extLst>
          </p:cNvPr>
          <p:cNvSpPr>
            <a:spLocks noGrp="1"/>
          </p:cNvSpPr>
          <p:nvPr>
            <p:ph type="title"/>
          </p:nvPr>
        </p:nvSpPr>
        <p:spPr/>
        <p:txBody>
          <a:bodyPr/>
          <a:lstStyle/>
          <a:p>
            <a:r>
              <a:rPr lang="en-GB" dirty="0"/>
              <a:t>Design phase</a:t>
            </a:r>
          </a:p>
        </p:txBody>
      </p:sp>
      <p:cxnSp>
        <p:nvCxnSpPr>
          <p:cNvPr id="12" name="Straight Connector 11">
            <a:extLst>
              <a:ext uri="{FF2B5EF4-FFF2-40B4-BE49-F238E27FC236}">
                <a16:creationId xmlns:a16="http://schemas.microsoft.com/office/drawing/2014/main" xmlns="" id="{BA24B6C6-1FDA-470D-B961-E553CA4055E0}"/>
              </a:ext>
            </a:extLst>
          </p:cNvPr>
          <p:cNvCxnSpPr/>
          <p:nvPr/>
        </p:nvCxnSpPr>
        <p:spPr>
          <a:xfrm>
            <a:off x="1191200" y="3544815"/>
            <a:ext cx="99000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3" name="Diamond 12">
            <a:extLst>
              <a:ext uri="{FF2B5EF4-FFF2-40B4-BE49-F238E27FC236}">
                <a16:creationId xmlns:a16="http://schemas.microsoft.com/office/drawing/2014/main" xmlns="" id="{BA64C379-EF50-47E2-9EA2-CFF97FD5F1B5}"/>
              </a:ext>
            </a:extLst>
          </p:cNvPr>
          <p:cNvSpPr/>
          <p:nvPr/>
        </p:nvSpPr>
        <p:spPr>
          <a:xfrm>
            <a:off x="10893200" y="3715067"/>
            <a:ext cx="396000" cy="396000"/>
          </a:xfrm>
          <a:prstGeom prst="diamond">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xmlns="" id="{3C5E4C6F-DFBB-4AB6-A66C-81AFEA4BD4E6}"/>
              </a:ext>
            </a:extLst>
          </p:cNvPr>
          <p:cNvSpPr/>
          <p:nvPr/>
        </p:nvSpPr>
        <p:spPr>
          <a:xfrm>
            <a:off x="10136777" y="4176180"/>
            <a:ext cx="1956943" cy="122871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Finalise SOP</a:t>
            </a:r>
          </a:p>
          <a:p>
            <a:pPr algn="ctr"/>
            <a:endParaRPr lang="en-GB" b="1" dirty="0">
              <a:solidFill>
                <a:schemeClr val="tx1"/>
              </a:solidFill>
              <a:latin typeface="Arial" panose="020B0604020202020204" pitchFamily="34" charset="0"/>
              <a:cs typeface="Arial" panose="020B0604020202020204" pitchFamily="34" charset="0"/>
            </a:endParaRPr>
          </a:p>
          <a:p>
            <a:pPr algn="ctr"/>
            <a:r>
              <a:rPr lang="en-GB" b="1" dirty="0">
                <a:solidFill>
                  <a:schemeClr val="tx1"/>
                </a:solidFill>
                <a:latin typeface="Arial" panose="020B0604020202020204" pitchFamily="34" charset="0"/>
                <a:cs typeface="Arial" panose="020B0604020202020204" pitchFamily="34" charset="0"/>
              </a:rPr>
              <a:t>Finalise clinical resources</a:t>
            </a:r>
          </a:p>
        </p:txBody>
      </p:sp>
      <p:sp>
        <p:nvSpPr>
          <p:cNvPr id="15" name="Diamond 14">
            <a:extLst>
              <a:ext uri="{FF2B5EF4-FFF2-40B4-BE49-F238E27FC236}">
                <a16:creationId xmlns:a16="http://schemas.microsoft.com/office/drawing/2014/main" xmlns="" id="{898433CF-760E-40A5-B3D0-7DFE411BE4DE}"/>
              </a:ext>
            </a:extLst>
          </p:cNvPr>
          <p:cNvSpPr/>
          <p:nvPr/>
        </p:nvSpPr>
        <p:spPr>
          <a:xfrm>
            <a:off x="10893200" y="3451954"/>
            <a:ext cx="396000" cy="396000"/>
          </a:xfrm>
          <a:prstGeom prst="diamond">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Rounded Corners 17">
            <a:extLst>
              <a:ext uri="{FF2B5EF4-FFF2-40B4-BE49-F238E27FC236}">
                <a16:creationId xmlns:a16="http://schemas.microsoft.com/office/drawing/2014/main" xmlns="" id="{85720490-0F86-40A0-9B51-0C7FBCBE7F6A}"/>
              </a:ext>
            </a:extLst>
          </p:cNvPr>
          <p:cNvSpPr/>
          <p:nvPr/>
        </p:nvSpPr>
        <p:spPr>
          <a:xfrm>
            <a:off x="98280" y="3654583"/>
            <a:ext cx="2592670" cy="300746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50" b="1" dirty="0">
                <a:solidFill>
                  <a:schemeClr val="tx1"/>
                </a:solidFill>
                <a:latin typeface="Arial" panose="020B0604020202020204" pitchFamily="34" charset="0"/>
                <a:cs typeface="Arial" panose="020B0604020202020204" pitchFamily="34" charset="0"/>
              </a:rPr>
              <a:t>How many patients in these specialties can PIFU benefit?</a:t>
            </a:r>
          </a:p>
          <a:p>
            <a:endParaRPr lang="en-GB" sz="1050" b="1"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050" dirty="0">
                <a:solidFill>
                  <a:schemeClr val="tx1"/>
                </a:solidFill>
                <a:latin typeface="Arial" panose="020B0604020202020204" pitchFamily="34" charset="0"/>
                <a:cs typeface="Arial" panose="020B0604020202020204" pitchFamily="34" charset="0"/>
              </a:rPr>
              <a:t>Review relevant specialty guides, case studies and webinars on </a:t>
            </a:r>
            <a:r>
              <a:rPr lang="en-GB" sz="1050" dirty="0">
                <a:solidFill>
                  <a:schemeClr val="tx1"/>
                </a:solidFill>
                <a:latin typeface="Arial" panose="020B0604020202020204" pitchFamily="34" charset="0"/>
                <a:cs typeface="Arial" panose="020B0604020202020204" pitchFamily="34" charset="0"/>
                <a:hlinkClick r:id="rId3"/>
              </a:rPr>
              <a:t>FutureNHS</a:t>
            </a:r>
            <a:endParaRPr lang="en-GB" sz="105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050" dirty="0">
                <a:solidFill>
                  <a:schemeClr val="tx1"/>
                </a:solidFill>
                <a:latin typeface="Arial" panose="020B0604020202020204" pitchFamily="34" charset="0"/>
                <a:cs typeface="Arial" panose="020B0604020202020204" pitchFamily="34" charset="0"/>
              </a:rPr>
              <a:t>Engage with other providers / systems already using PIFU in each specialty (regional PIFU leads can help identify them)</a:t>
            </a:r>
          </a:p>
          <a:p>
            <a:pPr marL="285750" indent="-285750">
              <a:buFont typeface="Arial" panose="020B0604020202020204" pitchFamily="34" charset="0"/>
              <a:buChar char="•"/>
            </a:pPr>
            <a:r>
              <a:rPr lang="en-GB" sz="1050" dirty="0">
                <a:solidFill>
                  <a:schemeClr val="tx1"/>
                </a:solidFill>
                <a:latin typeface="Arial" panose="020B0604020202020204" pitchFamily="34" charset="0"/>
                <a:cs typeface="Arial" panose="020B0604020202020204" pitchFamily="34" charset="0"/>
              </a:rPr>
              <a:t>Ask clinicians which pathways they see PIFU having the greatest value for patients, e.g. via a clinical engagement workshop</a:t>
            </a:r>
          </a:p>
          <a:p>
            <a:pPr marL="285750" indent="-285750">
              <a:buFont typeface="Arial" panose="020B0604020202020204" pitchFamily="34" charset="0"/>
              <a:buChar char="•"/>
            </a:pPr>
            <a:r>
              <a:rPr lang="en-GB" sz="1050" dirty="0">
                <a:solidFill>
                  <a:schemeClr val="tx1"/>
                </a:solidFill>
                <a:latin typeface="Arial" panose="020B0604020202020204" pitchFamily="34" charset="0"/>
                <a:cs typeface="Arial" panose="020B0604020202020204" pitchFamily="34" charset="0"/>
              </a:rPr>
              <a:t>Review your data to estimate how many patients will be impacted for these specialties</a:t>
            </a:r>
          </a:p>
        </p:txBody>
      </p:sp>
      <p:sp>
        <p:nvSpPr>
          <p:cNvPr id="19" name="Rectangle: Rounded Corners 18">
            <a:extLst>
              <a:ext uri="{FF2B5EF4-FFF2-40B4-BE49-F238E27FC236}">
                <a16:creationId xmlns:a16="http://schemas.microsoft.com/office/drawing/2014/main" xmlns="" id="{F058457B-A668-40F4-800D-D882D76B87CA}"/>
              </a:ext>
            </a:extLst>
          </p:cNvPr>
          <p:cNvSpPr/>
          <p:nvPr/>
        </p:nvSpPr>
        <p:spPr>
          <a:xfrm>
            <a:off x="98280" y="1160290"/>
            <a:ext cx="3954982" cy="2213049"/>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50" b="1" dirty="0">
                <a:solidFill>
                  <a:schemeClr val="tx1"/>
                </a:solidFill>
                <a:latin typeface="Arial" panose="020B0604020202020204" pitchFamily="34" charset="0"/>
                <a:cs typeface="Arial" panose="020B0604020202020204" pitchFamily="34" charset="0"/>
              </a:rPr>
              <a:t>How will we get there?</a:t>
            </a:r>
          </a:p>
          <a:p>
            <a:endParaRPr lang="en-GB" sz="1050" b="1"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050" dirty="0">
                <a:solidFill>
                  <a:schemeClr val="tx1"/>
                </a:solidFill>
                <a:latin typeface="Arial" panose="020B0604020202020204" pitchFamily="34" charset="0"/>
                <a:cs typeface="Arial" panose="020B0604020202020204" pitchFamily="34" charset="0"/>
              </a:rPr>
              <a:t>For each specialty, agree which pathways PIFU will be piloted in first</a:t>
            </a:r>
          </a:p>
          <a:p>
            <a:pPr marL="285750" indent="-285750">
              <a:buFont typeface="Arial" panose="020B0604020202020204" pitchFamily="34" charset="0"/>
              <a:buChar char="•"/>
            </a:pPr>
            <a:r>
              <a:rPr lang="en-GB" sz="1050" dirty="0">
                <a:solidFill>
                  <a:schemeClr val="tx1"/>
                </a:solidFill>
                <a:latin typeface="Arial" panose="020B0604020202020204" pitchFamily="34" charset="0"/>
                <a:cs typeface="Arial" panose="020B0604020202020204" pitchFamily="34" charset="0"/>
              </a:rPr>
              <a:t>Estimate number of patients and clinicians this would affect</a:t>
            </a:r>
          </a:p>
          <a:p>
            <a:pPr marL="285750" indent="-285750">
              <a:buFont typeface="Arial" panose="020B0604020202020204" pitchFamily="34" charset="0"/>
              <a:buChar char="•"/>
            </a:pPr>
            <a:r>
              <a:rPr lang="en-GB" sz="1050" dirty="0">
                <a:solidFill>
                  <a:schemeClr val="tx1"/>
                </a:solidFill>
                <a:latin typeface="Arial" panose="020B0604020202020204" pitchFamily="34" charset="0"/>
                <a:cs typeface="Arial" panose="020B0604020202020204" pitchFamily="34" charset="0"/>
              </a:rPr>
              <a:t>Develop strategic engagement plan</a:t>
            </a:r>
          </a:p>
          <a:p>
            <a:pPr marL="285750" indent="-285750">
              <a:buFont typeface="Arial" panose="020B0604020202020204" pitchFamily="34" charset="0"/>
              <a:buChar char="•"/>
            </a:pPr>
            <a:r>
              <a:rPr lang="en-GB" sz="1050" dirty="0">
                <a:solidFill>
                  <a:schemeClr val="tx1"/>
                </a:solidFill>
                <a:latin typeface="Arial" panose="020B0604020202020204" pitchFamily="34" charset="0"/>
                <a:cs typeface="Arial" panose="020B0604020202020204" pitchFamily="34" charset="0"/>
              </a:rPr>
              <a:t>Consider how the change will affect staff (confidence, morale etc) and ensure you have support in place </a:t>
            </a:r>
          </a:p>
          <a:p>
            <a:pPr marL="285750" indent="-285750">
              <a:buFont typeface="Arial" panose="020B0604020202020204" pitchFamily="34" charset="0"/>
              <a:buChar char="•"/>
            </a:pPr>
            <a:r>
              <a:rPr lang="en-GB" sz="1050" dirty="0">
                <a:solidFill>
                  <a:schemeClr val="tx1"/>
                </a:solidFill>
                <a:latin typeface="Arial" panose="020B0604020202020204" pitchFamily="34" charset="0"/>
                <a:cs typeface="Arial" panose="020B0604020202020204" pitchFamily="34" charset="0"/>
              </a:rPr>
              <a:t>Identify your clinical and operational champions for each service</a:t>
            </a:r>
          </a:p>
          <a:p>
            <a:pPr marL="285750" indent="-285750">
              <a:buFont typeface="Arial" panose="020B0604020202020204" pitchFamily="34" charset="0"/>
              <a:buChar char="•"/>
            </a:pPr>
            <a:r>
              <a:rPr lang="en-GB" sz="1050" dirty="0">
                <a:solidFill>
                  <a:schemeClr val="tx1"/>
                </a:solidFill>
                <a:latin typeface="Arial" panose="020B0604020202020204" pitchFamily="34" charset="0"/>
                <a:cs typeface="Arial" panose="020B0604020202020204" pitchFamily="34" charset="0"/>
              </a:rPr>
              <a:t>Plan how services will manage their capacity over the implementation phase</a:t>
            </a:r>
          </a:p>
        </p:txBody>
      </p:sp>
      <p:sp>
        <p:nvSpPr>
          <p:cNvPr id="20" name="Rectangle: Rounded Corners 19">
            <a:extLst>
              <a:ext uri="{FF2B5EF4-FFF2-40B4-BE49-F238E27FC236}">
                <a16:creationId xmlns:a16="http://schemas.microsoft.com/office/drawing/2014/main" xmlns="" id="{146000C8-31E4-41BE-897F-1C8670C72690}"/>
              </a:ext>
            </a:extLst>
          </p:cNvPr>
          <p:cNvSpPr/>
          <p:nvPr/>
        </p:nvSpPr>
        <p:spPr>
          <a:xfrm>
            <a:off x="4116873" y="1478755"/>
            <a:ext cx="1927614" cy="1888665"/>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50" b="1" dirty="0">
                <a:solidFill>
                  <a:schemeClr val="tx1"/>
                </a:solidFill>
                <a:latin typeface="Arial" panose="020B0604020202020204" pitchFamily="34" charset="0"/>
                <a:cs typeface="Arial" panose="020B0604020202020204" pitchFamily="34" charset="0"/>
              </a:rPr>
              <a:t>How do patients feel about this?</a:t>
            </a:r>
            <a:endParaRPr lang="en-GB" sz="105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05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050" dirty="0">
                <a:solidFill>
                  <a:schemeClr val="tx1"/>
                </a:solidFill>
                <a:latin typeface="Arial" panose="020B0604020202020204" pitchFamily="34" charset="0"/>
                <a:cs typeface="Arial" panose="020B0604020202020204" pitchFamily="34" charset="0"/>
              </a:rPr>
              <a:t>Identify or set up patient groups for each specialty and ask them </a:t>
            </a:r>
            <a:r>
              <a:rPr lang="en-GB" sz="1050" dirty="0">
                <a:solidFill>
                  <a:schemeClr val="tx1"/>
                </a:solidFill>
                <a:latin typeface="Arial" panose="020B0604020202020204" pitchFamily="34" charset="0"/>
                <a:cs typeface="Arial" panose="020B0604020202020204" pitchFamily="34" charset="0"/>
                <a:hlinkClick r:id="rId4"/>
              </a:rPr>
              <a:t>what is important for them</a:t>
            </a:r>
            <a:endParaRPr lang="en-GB" sz="105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050" dirty="0">
                <a:solidFill>
                  <a:schemeClr val="tx1"/>
                </a:solidFill>
                <a:latin typeface="Arial" panose="020B0604020202020204" pitchFamily="34" charset="0"/>
                <a:cs typeface="Arial" panose="020B0604020202020204" pitchFamily="34" charset="0"/>
              </a:rPr>
              <a:t>Adapt your plans as needed </a:t>
            </a:r>
          </a:p>
        </p:txBody>
      </p:sp>
      <p:sp>
        <p:nvSpPr>
          <p:cNvPr id="22" name="Rectangle: Rounded Corners 21">
            <a:extLst>
              <a:ext uri="{FF2B5EF4-FFF2-40B4-BE49-F238E27FC236}">
                <a16:creationId xmlns:a16="http://schemas.microsoft.com/office/drawing/2014/main" xmlns="" id="{2093C644-14C1-4748-9B42-8F8B393765B9}"/>
              </a:ext>
            </a:extLst>
          </p:cNvPr>
          <p:cNvSpPr/>
          <p:nvPr/>
        </p:nvSpPr>
        <p:spPr>
          <a:xfrm>
            <a:off x="7329633" y="3654584"/>
            <a:ext cx="2919598" cy="317391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50" b="1" dirty="0">
                <a:solidFill>
                  <a:schemeClr val="tx1"/>
                </a:solidFill>
                <a:latin typeface="Arial" panose="020B0604020202020204" pitchFamily="34" charset="0"/>
                <a:cs typeface="Arial" panose="020B0604020202020204" pitchFamily="34" charset="0"/>
              </a:rPr>
              <a:t>What do we need at specialty level? </a:t>
            </a:r>
          </a:p>
          <a:p>
            <a:endParaRPr lang="en-GB" sz="1050" b="1" dirty="0">
              <a:solidFill>
                <a:schemeClr val="tx1"/>
              </a:solidFill>
              <a:latin typeface="Arial" panose="020B0604020202020204" pitchFamily="34" charset="0"/>
              <a:cs typeface="Arial" panose="020B0604020202020204" pitchFamily="34" charset="0"/>
            </a:endParaRPr>
          </a:p>
          <a:p>
            <a:r>
              <a:rPr lang="en-GB" sz="1050" dirty="0">
                <a:solidFill>
                  <a:schemeClr val="tx1"/>
                </a:solidFill>
                <a:latin typeface="Arial" panose="020B0604020202020204" pitchFamily="34" charset="0"/>
                <a:cs typeface="Arial" panose="020B0604020202020204" pitchFamily="34" charset="0"/>
              </a:rPr>
              <a:t>Identify and produce additional materials for each specialty to sit alongside the SOP, </a:t>
            </a:r>
            <a:r>
              <a:rPr lang="en-GB" sz="1050" dirty="0" err="1">
                <a:solidFill>
                  <a:schemeClr val="tx1"/>
                </a:solidFill>
                <a:latin typeface="Arial" panose="020B0604020202020204" pitchFamily="34" charset="0"/>
                <a:cs typeface="Arial" panose="020B0604020202020204" pitchFamily="34" charset="0"/>
              </a:rPr>
              <a:t>e.g</a:t>
            </a:r>
            <a:r>
              <a:rPr lang="en-GB" sz="1050" dirty="0">
                <a:solidFill>
                  <a:schemeClr val="tx1"/>
                </a:solidFill>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GB" sz="1050" dirty="0">
                <a:solidFill>
                  <a:schemeClr val="tx1"/>
                </a:solidFill>
                <a:latin typeface="Arial" panose="020B0604020202020204" pitchFamily="34" charset="0"/>
                <a:cs typeface="Arial" panose="020B0604020202020204" pitchFamily="34" charset="0"/>
              </a:rPr>
              <a:t>Clinical protocols / guidance</a:t>
            </a:r>
          </a:p>
          <a:p>
            <a:pPr marL="285750" indent="-285750">
              <a:buFont typeface="Arial" panose="020B0604020202020204" pitchFamily="34" charset="0"/>
              <a:buChar char="•"/>
            </a:pPr>
            <a:r>
              <a:rPr lang="en-GB" sz="1050" dirty="0">
                <a:solidFill>
                  <a:schemeClr val="tx1"/>
                </a:solidFill>
                <a:latin typeface="Arial" panose="020B0604020202020204" pitchFamily="34" charset="0"/>
                <a:cs typeface="Arial" panose="020B0604020202020204" pitchFamily="34" charset="0"/>
              </a:rPr>
              <a:t>Target service response times</a:t>
            </a:r>
          </a:p>
          <a:p>
            <a:pPr marL="285750" indent="-285750">
              <a:buFont typeface="Arial" panose="020B0604020202020204" pitchFamily="34" charset="0"/>
              <a:buChar char="•"/>
            </a:pPr>
            <a:r>
              <a:rPr lang="en-GB" sz="1050" dirty="0">
                <a:solidFill>
                  <a:schemeClr val="tx1"/>
                </a:solidFill>
                <a:latin typeface="Arial" panose="020B0604020202020204" pitchFamily="34" charset="0"/>
                <a:cs typeface="Arial" panose="020B0604020202020204" pitchFamily="34" charset="0"/>
              </a:rPr>
              <a:t>PIFU timescales, and action at the end of the timescale</a:t>
            </a:r>
          </a:p>
          <a:p>
            <a:pPr marL="285750" indent="-285750">
              <a:buFont typeface="Arial" panose="020B0604020202020204" pitchFamily="34" charset="0"/>
              <a:buChar char="•"/>
            </a:pPr>
            <a:r>
              <a:rPr lang="en-GB" sz="1050" dirty="0">
                <a:solidFill>
                  <a:schemeClr val="tx1"/>
                </a:solidFill>
                <a:latin typeface="Arial" panose="020B0604020202020204" pitchFamily="34" charset="0"/>
                <a:cs typeface="Arial" panose="020B0604020202020204" pitchFamily="34" charset="0"/>
              </a:rPr>
              <a:t>Patient communications</a:t>
            </a:r>
          </a:p>
          <a:p>
            <a:pPr marL="285750" indent="-285750">
              <a:buFont typeface="Arial" panose="020B0604020202020204" pitchFamily="34" charset="0"/>
              <a:buChar char="•"/>
            </a:pPr>
            <a:r>
              <a:rPr lang="en-GB" sz="1050" dirty="0">
                <a:solidFill>
                  <a:schemeClr val="tx1"/>
                </a:solidFill>
                <a:latin typeface="Arial" panose="020B0604020202020204" pitchFamily="34" charset="0"/>
                <a:cs typeface="Arial" panose="020B0604020202020204" pitchFamily="34" charset="0"/>
              </a:rPr>
              <a:t>Letter templates</a:t>
            </a:r>
          </a:p>
          <a:p>
            <a:pPr marL="285750" indent="-285750">
              <a:buFont typeface="Arial" panose="020B0604020202020204" pitchFamily="34" charset="0"/>
              <a:buChar char="•"/>
            </a:pPr>
            <a:r>
              <a:rPr lang="en-GB" sz="1050" dirty="0">
                <a:solidFill>
                  <a:schemeClr val="tx1"/>
                </a:solidFill>
                <a:latin typeface="Arial" panose="020B0604020202020204" pitchFamily="34" charset="0"/>
                <a:cs typeface="Arial" panose="020B0604020202020204" pitchFamily="34" charset="0"/>
              </a:rPr>
              <a:t>Web pages</a:t>
            </a:r>
          </a:p>
          <a:p>
            <a:pPr marL="285750" indent="-285750">
              <a:buFont typeface="Arial" panose="020B0604020202020204" pitchFamily="34" charset="0"/>
              <a:buChar char="•"/>
            </a:pPr>
            <a:r>
              <a:rPr lang="en-GB" sz="1050" dirty="0">
                <a:solidFill>
                  <a:schemeClr val="tx1"/>
                </a:solidFill>
                <a:latin typeface="Arial" panose="020B0604020202020204" pitchFamily="34" charset="0"/>
                <a:cs typeface="Arial" panose="020B0604020202020204" pitchFamily="34" charset="0"/>
              </a:rPr>
              <a:t>Safety nets</a:t>
            </a:r>
          </a:p>
          <a:p>
            <a:pPr marL="285750" indent="-285750">
              <a:buFont typeface="Arial" panose="020B0604020202020204" pitchFamily="34" charset="0"/>
              <a:buChar char="•"/>
            </a:pPr>
            <a:r>
              <a:rPr lang="en-GB" sz="1050" dirty="0">
                <a:solidFill>
                  <a:schemeClr val="tx1"/>
                </a:solidFill>
                <a:latin typeface="Arial" panose="020B0604020202020204" pitchFamily="34" charset="0"/>
                <a:cs typeface="Arial" panose="020B0604020202020204" pitchFamily="34" charset="0"/>
              </a:rPr>
              <a:t>Triage process</a:t>
            </a:r>
          </a:p>
          <a:p>
            <a:pPr marL="285750" indent="-285750">
              <a:buFont typeface="Arial" panose="020B0604020202020204" pitchFamily="34" charset="0"/>
              <a:buChar char="•"/>
            </a:pPr>
            <a:r>
              <a:rPr lang="en-GB" sz="1050" dirty="0">
                <a:solidFill>
                  <a:schemeClr val="tx1"/>
                </a:solidFill>
                <a:latin typeface="Arial" panose="020B0604020202020204" pitchFamily="34" charset="0"/>
                <a:cs typeface="Arial" panose="020B0604020202020204" pitchFamily="34" charset="0"/>
              </a:rPr>
              <a:t>Booking process and clinic slots</a:t>
            </a:r>
          </a:p>
          <a:p>
            <a:endParaRPr lang="en-GB" sz="1050" dirty="0">
              <a:solidFill>
                <a:schemeClr val="tx1"/>
              </a:solidFill>
              <a:latin typeface="Arial" panose="020B0604020202020204" pitchFamily="34" charset="0"/>
              <a:cs typeface="Arial" panose="020B0604020202020204" pitchFamily="34" charset="0"/>
            </a:endParaRPr>
          </a:p>
          <a:p>
            <a:r>
              <a:rPr lang="en-GB" sz="1050" dirty="0">
                <a:solidFill>
                  <a:schemeClr val="tx1"/>
                </a:solidFill>
                <a:latin typeface="Arial" panose="020B0604020202020204" pitchFamily="34" charset="0"/>
                <a:cs typeface="Arial" panose="020B0604020202020204" pitchFamily="34" charset="0"/>
              </a:rPr>
              <a:t>Are there any additional risks to patients or health inequalities at specialty level?</a:t>
            </a:r>
          </a:p>
        </p:txBody>
      </p:sp>
      <p:sp>
        <p:nvSpPr>
          <p:cNvPr id="23" name="Rectangle: Rounded Corners 22">
            <a:extLst>
              <a:ext uri="{FF2B5EF4-FFF2-40B4-BE49-F238E27FC236}">
                <a16:creationId xmlns:a16="http://schemas.microsoft.com/office/drawing/2014/main" xmlns="" id="{7840F18A-2F2E-4D60-AA90-6B3BF9D34E97}"/>
              </a:ext>
            </a:extLst>
          </p:cNvPr>
          <p:cNvSpPr/>
          <p:nvPr/>
        </p:nvSpPr>
        <p:spPr>
          <a:xfrm>
            <a:off x="9840721" y="1483173"/>
            <a:ext cx="2253000" cy="1945827"/>
          </a:xfrm>
          <a:prstGeom prst="roundRect">
            <a:avLst>
              <a:gd name="adj" fmla="val 11375"/>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50" b="1" dirty="0">
                <a:solidFill>
                  <a:schemeClr val="tx1"/>
                </a:solidFill>
                <a:latin typeface="Arial" panose="020B0604020202020204" pitchFamily="34" charset="0"/>
                <a:cs typeface="Arial" panose="020B0604020202020204" pitchFamily="34" charset="0"/>
              </a:rPr>
              <a:t>Is this best practice? Do you have required safety nets in place?</a:t>
            </a:r>
          </a:p>
          <a:p>
            <a:endParaRPr lang="en-GB" sz="105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050" dirty="0">
                <a:solidFill>
                  <a:schemeClr val="tx1"/>
                </a:solidFill>
                <a:latin typeface="Arial" panose="020B0604020202020204" pitchFamily="34" charset="0"/>
                <a:cs typeface="Arial" panose="020B0604020202020204" pitchFamily="34" charset="0"/>
              </a:rPr>
              <a:t>Review proposals to ensure they align to best practice, embedding personalised care, shared decision making, </a:t>
            </a:r>
            <a:r>
              <a:rPr lang="en-GB" sz="1050" dirty="0">
                <a:solidFill>
                  <a:schemeClr val="tx1"/>
                </a:solidFill>
                <a:latin typeface="Arial" panose="020B0604020202020204" pitchFamily="34" charset="0"/>
                <a:cs typeface="Arial" panose="020B0604020202020204" pitchFamily="34" charset="0"/>
                <a:hlinkClick r:id="rId5"/>
              </a:rPr>
              <a:t>safety nets</a:t>
            </a:r>
            <a:r>
              <a:rPr lang="en-GB" sz="1050" dirty="0">
                <a:solidFill>
                  <a:schemeClr val="tx1"/>
                </a:solidFill>
                <a:latin typeface="Arial" panose="020B0604020202020204" pitchFamily="34" charset="0"/>
                <a:cs typeface="Arial" panose="020B0604020202020204" pitchFamily="34" charset="0"/>
              </a:rPr>
              <a:t> and meet </a:t>
            </a:r>
            <a:r>
              <a:rPr lang="en-GB" sz="1050" dirty="0">
                <a:solidFill>
                  <a:schemeClr val="tx1"/>
                </a:solidFill>
                <a:latin typeface="Arial" panose="020B0604020202020204" pitchFamily="34" charset="0"/>
                <a:cs typeface="Arial" panose="020B0604020202020204" pitchFamily="34" charset="0"/>
                <a:hlinkClick r:id="rId6"/>
              </a:rPr>
              <a:t>recording and reporting requirements</a:t>
            </a:r>
            <a:endParaRPr lang="en-GB" sz="1050" dirty="0">
              <a:solidFill>
                <a:schemeClr val="tx1"/>
              </a:solidFill>
              <a:latin typeface="Arial" panose="020B0604020202020204" pitchFamily="34" charset="0"/>
              <a:cs typeface="Arial" panose="020B0604020202020204" pitchFamily="34" charset="0"/>
            </a:endParaRPr>
          </a:p>
        </p:txBody>
      </p:sp>
      <p:sp>
        <p:nvSpPr>
          <p:cNvPr id="25" name="Rectangle: Rounded Corners 24">
            <a:extLst>
              <a:ext uri="{FF2B5EF4-FFF2-40B4-BE49-F238E27FC236}">
                <a16:creationId xmlns:a16="http://schemas.microsoft.com/office/drawing/2014/main" xmlns="" id="{7DBBCA6B-19EC-4A29-B908-557E0D0296DF}"/>
              </a:ext>
            </a:extLst>
          </p:cNvPr>
          <p:cNvSpPr/>
          <p:nvPr/>
        </p:nvSpPr>
        <p:spPr>
          <a:xfrm>
            <a:off x="6096000" y="1478755"/>
            <a:ext cx="1777693" cy="1883089"/>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50" b="1" dirty="0">
                <a:solidFill>
                  <a:schemeClr val="tx1"/>
                </a:solidFill>
                <a:latin typeface="Arial" panose="020B0604020202020204" pitchFamily="34" charset="0"/>
                <a:cs typeface="Arial" panose="020B0604020202020204" pitchFamily="34" charset="0"/>
              </a:rPr>
              <a:t>How could this affect health inequalities?</a:t>
            </a:r>
          </a:p>
          <a:p>
            <a:endParaRPr lang="en-GB" sz="1050" b="1"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050" dirty="0">
                <a:solidFill>
                  <a:schemeClr val="tx1"/>
                </a:solidFill>
                <a:latin typeface="Arial" panose="020B0604020202020204" pitchFamily="34" charset="0"/>
                <a:cs typeface="Arial" panose="020B0604020202020204" pitchFamily="34" charset="0"/>
              </a:rPr>
              <a:t>Carry out a </a:t>
            </a:r>
            <a:r>
              <a:rPr lang="en-GB" sz="1050" dirty="0">
                <a:solidFill>
                  <a:schemeClr val="tx1"/>
                </a:solidFill>
                <a:latin typeface="Arial" panose="020B0604020202020204" pitchFamily="34" charset="0"/>
                <a:cs typeface="Arial" panose="020B0604020202020204" pitchFamily="34" charset="0"/>
                <a:hlinkClick r:id="rId7"/>
              </a:rPr>
              <a:t>health inequalities assessment</a:t>
            </a:r>
            <a:r>
              <a:rPr lang="en-GB" sz="1050" dirty="0">
                <a:solidFill>
                  <a:schemeClr val="tx1"/>
                </a:solidFill>
                <a:latin typeface="Arial" panose="020B0604020202020204" pitchFamily="34" charset="0"/>
                <a:cs typeface="Arial" panose="020B0604020202020204" pitchFamily="34" charset="0"/>
              </a:rPr>
              <a:t>, and plan in actions required to mitigate and reduce inequalities</a:t>
            </a:r>
          </a:p>
        </p:txBody>
      </p:sp>
      <p:sp>
        <p:nvSpPr>
          <p:cNvPr id="27" name="Rectangle: Rounded Corners 26">
            <a:extLst>
              <a:ext uri="{FF2B5EF4-FFF2-40B4-BE49-F238E27FC236}">
                <a16:creationId xmlns:a16="http://schemas.microsoft.com/office/drawing/2014/main" xmlns="" id="{3475FEA1-B40F-4144-A64B-B936DCA220B8}"/>
              </a:ext>
            </a:extLst>
          </p:cNvPr>
          <p:cNvSpPr/>
          <p:nvPr/>
        </p:nvSpPr>
        <p:spPr>
          <a:xfrm>
            <a:off x="2795452" y="3654585"/>
            <a:ext cx="4429678" cy="3173910"/>
          </a:xfrm>
          <a:prstGeom prst="roundRect">
            <a:avLst>
              <a:gd name="adj" fmla="val 1123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50" b="1" dirty="0">
                <a:solidFill>
                  <a:schemeClr val="tx1"/>
                </a:solidFill>
                <a:latin typeface="Arial" panose="020B0604020202020204" pitchFamily="34" charset="0"/>
                <a:cs typeface="Arial" panose="020B0604020202020204" pitchFamily="34" charset="0"/>
              </a:rPr>
              <a:t>How will this work day to day?</a:t>
            </a:r>
          </a:p>
          <a:p>
            <a:endParaRPr lang="en-GB" sz="1050" b="1" dirty="0">
              <a:solidFill>
                <a:schemeClr val="tx1"/>
              </a:solidFill>
              <a:latin typeface="Arial" panose="020B0604020202020204" pitchFamily="34" charset="0"/>
              <a:cs typeface="Arial" panose="020B0604020202020204" pitchFamily="34" charset="0"/>
            </a:endParaRPr>
          </a:p>
          <a:p>
            <a:r>
              <a:rPr lang="en-GB" sz="1050" dirty="0">
                <a:solidFill>
                  <a:schemeClr val="tx1"/>
                </a:solidFill>
                <a:latin typeface="Arial" panose="020B0604020202020204" pitchFamily="34" charset="0"/>
                <a:cs typeface="Arial" panose="020B0604020202020204" pitchFamily="34" charset="0"/>
              </a:rPr>
              <a:t>Develop a standard operating procedure (template </a:t>
            </a:r>
            <a:r>
              <a:rPr lang="en-GB" sz="1050" dirty="0">
                <a:solidFill>
                  <a:schemeClr val="tx1"/>
                </a:solidFill>
                <a:latin typeface="Arial" panose="020B0604020202020204" pitchFamily="34" charset="0"/>
                <a:cs typeface="Arial" panose="020B0604020202020204" pitchFamily="34" charset="0"/>
                <a:hlinkClick r:id="rId8"/>
              </a:rPr>
              <a:t>here</a:t>
            </a:r>
            <a:r>
              <a:rPr lang="en-GB" sz="1050" dirty="0">
                <a:solidFill>
                  <a:schemeClr val="tx1"/>
                </a:solidFill>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GB" sz="1050" dirty="0">
                <a:solidFill>
                  <a:schemeClr val="tx1"/>
                </a:solidFill>
                <a:latin typeface="Arial" panose="020B0604020202020204" pitchFamily="34" charset="0"/>
                <a:cs typeface="Arial" panose="020B0604020202020204" pitchFamily="34" charset="0"/>
              </a:rPr>
              <a:t>Understand how patients on PIFU can be logged and tracked on your system, how this supports implementation of essential </a:t>
            </a:r>
            <a:r>
              <a:rPr lang="en-GB" sz="1050" dirty="0">
                <a:solidFill>
                  <a:schemeClr val="tx1"/>
                </a:solidFill>
                <a:latin typeface="Arial" panose="020B0604020202020204" pitchFamily="34" charset="0"/>
                <a:cs typeface="Arial" panose="020B0604020202020204" pitchFamily="34" charset="0"/>
                <a:hlinkClick r:id="rId5"/>
              </a:rPr>
              <a:t>safety nets</a:t>
            </a:r>
            <a:r>
              <a:rPr lang="en-GB" sz="1050" dirty="0">
                <a:solidFill>
                  <a:schemeClr val="tx1"/>
                </a:solidFill>
                <a:latin typeface="Arial" panose="020B0604020202020204" pitchFamily="34" charset="0"/>
                <a:cs typeface="Arial" panose="020B0604020202020204" pitchFamily="34" charset="0"/>
              </a:rPr>
              <a:t>, and how you will </a:t>
            </a:r>
            <a:r>
              <a:rPr lang="en-GB" sz="1050" dirty="0">
                <a:solidFill>
                  <a:schemeClr val="tx1"/>
                </a:solidFill>
                <a:latin typeface="Arial" panose="020B0604020202020204" pitchFamily="34" charset="0"/>
                <a:cs typeface="Arial" panose="020B0604020202020204" pitchFamily="34" charset="0"/>
                <a:hlinkClick r:id="rId6"/>
              </a:rPr>
              <a:t>record and report PIFU</a:t>
            </a:r>
            <a:r>
              <a:rPr lang="en-GB" sz="1050" dirty="0">
                <a:solidFill>
                  <a:schemeClr val="tx1"/>
                </a:solidFill>
                <a:latin typeface="Arial" panose="020B0604020202020204" pitchFamily="34" charset="0"/>
                <a:cs typeface="Arial" panose="020B0604020202020204" pitchFamily="34" charset="0"/>
              </a:rPr>
              <a:t> as part of your national data submissions</a:t>
            </a:r>
          </a:p>
          <a:p>
            <a:pPr marL="285750" indent="-285750">
              <a:buFont typeface="Arial" panose="020B0604020202020204" pitchFamily="34" charset="0"/>
              <a:buChar char="•"/>
            </a:pPr>
            <a:r>
              <a:rPr lang="en-GB" sz="1050" dirty="0">
                <a:solidFill>
                  <a:schemeClr val="tx1"/>
                </a:solidFill>
                <a:latin typeface="Arial" panose="020B0604020202020204" pitchFamily="34" charset="0"/>
                <a:cs typeface="Arial" panose="020B0604020202020204" pitchFamily="34" charset="0"/>
              </a:rPr>
              <a:t>Understand how patients will make contact with the service and develop some options to be adopted by services based on clinical need</a:t>
            </a:r>
          </a:p>
          <a:p>
            <a:pPr marL="285750" indent="-285750">
              <a:buFont typeface="Arial" panose="020B0604020202020204" pitchFamily="34" charset="0"/>
              <a:buChar char="•"/>
            </a:pPr>
            <a:r>
              <a:rPr lang="en-GB" sz="1050" dirty="0">
                <a:solidFill>
                  <a:schemeClr val="tx1"/>
                </a:solidFill>
                <a:latin typeface="Arial" panose="020B0604020202020204" pitchFamily="34" charset="0"/>
                <a:cs typeface="Arial" panose="020B0604020202020204" pitchFamily="34" charset="0"/>
              </a:rPr>
              <a:t>Engage with others using similar systems ((regional PIFU leads can help identify other providers and systems)</a:t>
            </a:r>
          </a:p>
          <a:p>
            <a:pPr marL="285750" indent="-285750">
              <a:buFont typeface="Arial" panose="020B0604020202020204" pitchFamily="34" charset="0"/>
              <a:buChar char="•"/>
            </a:pPr>
            <a:r>
              <a:rPr lang="en-GB" sz="1050" dirty="0">
                <a:solidFill>
                  <a:schemeClr val="tx1"/>
                </a:solidFill>
                <a:latin typeface="Arial" panose="020B0604020202020204" pitchFamily="34" charset="0"/>
                <a:cs typeface="Arial" panose="020B0604020202020204" pitchFamily="34" charset="0"/>
              </a:rPr>
              <a:t>Agree and plan any operational changes or materials required to support (e.g. system changes, changes to clinic templates)</a:t>
            </a:r>
          </a:p>
          <a:p>
            <a:pPr marL="285750" indent="-285750">
              <a:buFont typeface="Arial" panose="020B0604020202020204" pitchFamily="34" charset="0"/>
              <a:buChar char="•"/>
            </a:pPr>
            <a:r>
              <a:rPr lang="en-GB" sz="1050" dirty="0">
                <a:solidFill>
                  <a:schemeClr val="tx1"/>
                </a:solidFill>
                <a:latin typeface="Arial" panose="020B0604020202020204" pitchFamily="34" charset="0"/>
                <a:cs typeface="Arial" panose="020B0604020202020204" pitchFamily="34" charset="0"/>
              </a:rPr>
              <a:t>Set your KPIs</a:t>
            </a:r>
          </a:p>
          <a:p>
            <a:pPr marL="285750" indent="-285750">
              <a:buFont typeface="Arial" panose="020B0604020202020204" pitchFamily="34" charset="0"/>
              <a:buChar char="•"/>
            </a:pPr>
            <a:endParaRPr lang="en-GB" sz="105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050" dirty="0">
                <a:solidFill>
                  <a:schemeClr val="tx1"/>
                </a:solidFill>
                <a:latin typeface="Arial" panose="020B0604020202020204" pitchFamily="34" charset="0"/>
                <a:cs typeface="Arial" panose="020B0604020202020204" pitchFamily="34" charset="0"/>
              </a:rPr>
              <a:t>Define how PIFU will form part of the organisation’s approach to continuous improvement</a:t>
            </a:r>
          </a:p>
        </p:txBody>
      </p:sp>
      <p:pic>
        <p:nvPicPr>
          <p:cNvPr id="29" name="Picture 28">
            <a:extLst>
              <a:ext uri="{FF2B5EF4-FFF2-40B4-BE49-F238E27FC236}">
                <a16:creationId xmlns:a16="http://schemas.microsoft.com/office/drawing/2014/main" xmlns="" id="{026DE816-7EDD-4136-BDAC-932F770D33B0}"/>
              </a:ext>
            </a:extLst>
          </p:cNvPr>
          <p:cNvPicPr>
            <a:picLocks noChangeAspect="1"/>
          </p:cNvPicPr>
          <p:nvPr/>
        </p:nvPicPr>
        <p:blipFill>
          <a:blip r:embed="rId9"/>
          <a:stretch>
            <a:fillRect/>
          </a:stretch>
        </p:blipFill>
        <p:spPr>
          <a:xfrm>
            <a:off x="6794499" y="85159"/>
            <a:ext cx="3575785" cy="1304387"/>
          </a:xfrm>
          <a:prstGeom prst="rect">
            <a:avLst/>
          </a:prstGeom>
        </p:spPr>
      </p:pic>
      <p:cxnSp>
        <p:nvCxnSpPr>
          <p:cNvPr id="32" name="Straight Arrow Connector 31">
            <a:extLst>
              <a:ext uri="{FF2B5EF4-FFF2-40B4-BE49-F238E27FC236}">
                <a16:creationId xmlns:a16="http://schemas.microsoft.com/office/drawing/2014/main" xmlns="" id="{697D0C7E-960B-4D77-B650-BB156CBF0E9D}"/>
              </a:ext>
            </a:extLst>
          </p:cNvPr>
          <p:cNvCxnSpPr/>
          <p:nvPr/>
        </p:nvCxnSpPr>
        <p:spPr>
          <a:xfrm>
            <a:off x="7225130" y="850900"/>
            <a:ext cx="1067147"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3" name="Rectangle: Rounded Corners 32">
            <a:extLst>
              <a:ext uri="{FF2B5EF4-FFF2-40B4-BE49-F238E27FC236}">
                <a16:creationId xmlns:a16="http://schemas.microsoft.com/office/drawing/2014/main" xmlns="" id="{0EEE7497-AF67-44F9-A04C-A82F99CC7130}"/>
              </a:ext>
            </a:extLst>
          </p:cNvPr>
          <p:cNvSpPr/>
          <p:nvPr/>
        </p:nvSpPr>
        <p:spPr>
          <a:xfrm>
            <a:off x="7925206" y="1478755"/>
            <a:ext cx="1864001" cy="1883087"/>
          </a:xfrm>
          <a:prstGeom prst="roundRect">
            <a:avLst>
              <a:gd name="adj" fmla="val 1123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50" b="1" dirty="0">
                <a:solidFill>
                  <a:schemeClr val="tx1"/>
                </a:solidFill>
                <a:latin typeface="Arial" panose="020B0604020202020204" pitchFamily="34" charset="0"/>
                <a:cs typeface="Arial" panose="020B0604020202020204" pitchFamily="34" charset="0"/>
              </a:rPr>
              <a:t>How will we manage the system changes?</a:t>
            </a:r>
          </a:p>
          <a:p>
            <a:endParaRPr lang="en-GB" sz="1050" b="1"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050" dirty="0">
                <a:solidFill>
                  <a:schemeClr val="tx1"/>
                </a:solidFill>
                <a:latin typeface="Arial" panose="020B0604020202020204" pitchFamily="34" charset="0"/>
                <a:cs typeface="Arial" panose="020B0604020202020204" pitchFamily="34" charset="0"/>
              </a:rPr>
              <a:t>Understand if you can phase system changes or if they will affect everyone all at once</a:t>
            </a:r>
          </a:p>
          <a:p>
            <a:pPr marL="285750" indent="-285750">
              <a:buFont typeface="Arial" panose="020B0604020202020204" pitchFamily="34" charset="0"/>
              <a:buChar char="•"/>
            </a:pPr>
            <a:r>
              <a:rPr lang="en-GB" sz="1050" dirty="0">
                <a:solidFill>
                  <a:schemeClr val="tx1"/>
                </a:solidFill>
                <a:latin typeface="Arial" panose="020B0604020202020204" pitchFamily="34" charset="0"/>
                <a:cs typeface="Arial" panose="020B0604020202020204" pitchFamily="34" charset="0"/>
              </a:rPr>
              <a:t>Plan how you will test the system is working</a:t>
            </a:r>
          </a:p>
        </p:txBody>
      </p:sp>
    </p:spTree>
    <p:extLst>
      <p:ext uri="{BB962C8B-B14F-4D97-AF65-F5344CB8AC3E}">
        <p14:creationId xmlns:p14="http://schemas.microsoft.com/office/powerpoint/2010/main" val="1005265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0BE7F7A3-A683-4A42-8AC0-DE5D05610833}"/>
              </a:ext>
            </a:extLst>
          </p:cNvPr>
          <p:cNvSpPr>
            <a:spLocks noGrp="1"/>
          </p:cNvSpPr>
          <p:nvPr>
            <p:ph type="title"/>
          </p:nvPr>
        </p:nvSpPr>
        <p:spPr/>
        <p:txBody>
          <a:bodyPr/>
          <a:lstStyle/>
          <a:p>
            <a:r>
              <a:rPr lang="en-GB"/>
              <a:t>Prepare to go live</a:t>
            </a:r>
          </a:p>
        </p:txBody>
      </p:sp>
      <p:cxnSp>
        <p:nvCxnSpPr>
          <p:cNvPr id="12" name="Straight Connector 11">
            <a:extLst>
              <a:ext uri="{FF2B5EF4-FFF2-40B4-BE49-F238E27FC236}">
                <a16:creationId xmlns:a16="http://schemas.microsoft.com/office/drawing/2014/main" xmlns="" id="{BA24B6C6-1FDA-470D-B961-E553CA4055E0}"/>
              </a:ext>
            </a:extLst>
          </p:cNvPr>
          <p:cNvCxnSpPr/>
          <p:nvPr/>
        </p:nvCxnSpPr>
        <p:spPr>
          <a:xfrm>
            <a:off x="1146000" y="3429000"/>
            <a:ext cx="99000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4" name="Rectangle: Rounded Corners 13">
            <a:extLst>
              <a:ext uri="{FF2B5EF4-FFF2-40B4-BE49-F238E27FC236}">
                <a16:creationId xmlns:a16="http://schemas.microsoft.com/office/drawing/2014/main" xmlns="" id="{3C5E4C6F-DFBB-4AB6-A66C-81AFEA4BD4E6}"/>
              </a:ext>
            </a:extLst>
          </p:cNvPr>
          <p:cNvSpPr/>
          <p:nvPr/>
        </p:nvSpPr>
        <p:spPr>
          <a:xfrm>
            <a:off x="10088680" y="3438198"/>
            <a:ext cx="2005040" cy="122871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chemeClr val="tx1"/>
                </a:solidFill>
                <a:latin typeface="Arial" panose="020B0604020202020204" pitchFamily="34" charset="0"/>
                <a:cs typeface="Arial" panose="020B0604020202020204" pitchFamily="34" charset="0"/>
              </a:rPr>
              <a:t>Small scale go live</a:t>
            </a:r>
          </a:p>
        </p:txBody>
      </p:sp>
      <p:sp>
        <p:nvSpPr>
          <p:cNvPr id="15" name="Diamond 14">
            <a:extLst>
              <a:ext uri="{FF2B5EF4-FFF2-40B4-BE49-F238E27FC236}">
                <a16:creationId xmlns:a16="http://schemas.microsoft.com/office/drawing/2014/main" xmlns="" id="{898433CF-760E-40A5-B3D0-7DFE411BE4DE}"/>
              </a:ext>
            </a:extLst>
          </p:cNvPr>
          <p:cNvSpPr/>
          <p:nvPr/>
        </p:nvSpPr>
        <p:spPr>
          <a:xfrm>
            <a:off x="10893200" y="3227636"/>
            <a:ext cx="396000" cy="396000"/>
          </a:xfrm>
          <a:prstGeom prst="diamond">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Rounded Corners 17">
            <a:extLst>
              <a:ext uri="{FF2B5EF4-FFF2-40B4-BE49-F238E27FC236}">
                <a16:creationId xmlns:a16="http://schemas.microsoft.com/office/drawing/2014/main" xmlns="" id="{85720490-0F86-40A0-9B51-0C7FBCBE7F6A}"/>
              </a:ext>
            </a:extLst>
          </p:cNvPr>
          <p:cNvSpPr/>
          <p:nvPr/>
        </p:nvSpPr>
        <p:spPr>
          <a:xfrm>
            <a:off x="609601" y="3623635"/>
            <a:ext cx="2235199" cy="207407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Arial" panose="020B0604020202020204" pitchFamily="34" charset="0"/>
                <a:cs typeface="Arial" panose="020B0604020202020204" pitchFamily="34" charset="0"/>
              </a:rPr>
              <a:t>How and when will we start using PIFU?</a:t>
            </a:r>
          </a:p>
          <a:p>
            <a:endParaRPr lang="en-GB" sz="1200" b="1">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200">
                <a:solidFill>
                  <a:schemeClr val="tx1"/>
                </a:solidFill>
                <a:latin typeface="Arial" panose="020B0604020202020204" pitchFamily="34" charset="0"/>
                <a:cs typeface="Arial" panose="020B0604020202020204" pitchFamily="34" charset="0"/>
              </a:rPr>
              <a:t>Set a date for your small scale go live (can be different dates for each specialty)</a:t>
            </a:r>
          </a:p>
          <a:p>
            <a:pPr marL="285750" indent="-285750">
              <a:buFont typeface="Arial" panose="020B0604020202020204" pitchFamily="34" charset="0"/>
              <a:buChar char="•"/>
            </a:pPr>
            <a:r>
              <a:rPr lang="en-GB" sz="1200">
                <a:solidFill>
                  <a:schemeClr val="tx1"/>
                </a:solidFill>
                <a:latin typeface="Arial" panose="020B0604020202020204" pitchFamily="34" charset="0"/>
                <a:cs typeface="Arial" panose="020B0604020202020204" pitchFamily="34" charset="0"/>
              </a:rPr>
              <a:t>Identify clinicians who will start using it first</a:t>
            </a:r>
          </a:p>
        </p:txBody>
      </p:sp>
      <p:sp>
        <p:nvSpPr>
          <p:cNvPr id="28" name="Rectangle: Rounded Corners 27">
            <a:extLst>
              <a:ext uri="{FF2B5EF4-FFF2-40B4-BE49-F238E27FC236}">
                <a16:creationId xmlns:a16="http://schemas.microsoft.com/office/drawing/2014/main" xmlns="" id="{4A689AD2-E313-4CFF-A36F-0D2997BD53EE}"/>
              </a:ext>
            </a:extLst>
          </p:cNvPr>
          <p:cNvSpPr/>
          <p:nvPr/>
        </p:nvSpPr>
        <p:spPr>
          <a:xfrm>
            <a:off x="3082094" y="3623635"/>
            <a:ext cx="2880586" cy="207407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Arial" panose="020B0604020202020204" pitchFamily="34" charset="0"/>
                <a:cs typeface="Arial" panose="020B0604020202020204" pitchFamily="34" charset="0"/>
              </a:rPr>
              <a:t>How will we know the pilot was a success?</a:t>
            </a:r>
          </a:p>
          <a:p>
            <a:endParaRPr lang="en-GB" sz="1200">
              <a:solidFill>
                <a:schemeClr val="tx1"/>
              </a:solidFill>
              <a:latin typeface="Arial" panose="020B0604020202020204" pitchFamily="34" charset="0"/>
              <a:cs typeface="Arial" panose="020B0604020202020204" pitchFamily="34" charset="0"/>
            </a:endParaRPr>
          </a:p>
          <a:p>
            <a:r>
              <a:rPr lang="en-GB" sz="1200">
                <a:solidFill>
                  <a:schemeClr val="tx1"/>
                </a:solidFill>
                <a:latin typeface="Arial" panose="020B0604020202020204" pitchFamily="34" charset="0"/>
                <a:cs typeface="Arial" panose="020B0604020202020204" pitchFamily="34" charset="0"/>
              </a:rPr>
              <a:t>Agree how you will assess the success of the roll out pilot:</a:t>
            </a:r>
          </a:p>
          <a:p>
            <a:pPr marL="285750" indent="-285750">
              <a:buFont typeface="Arial" panose="020B0604020202020204" pitchFamily="34" charset="0"/>
              <a:buChar char="•"/>
            </a:pPr>
            <a:r>
              <a:rPr lang="en-GB" sz="1200">
                <a:solidFill>
                  <a:schemeClr val="tx1"/>
                </a:solidFill>
                <a:latin typeface="Arial" panose="020B0604020202020204" pitchFamily="34" charset="0"/>
                <a:cs typeface="Arial" panose="020B0604020202020204" pitchFamily="34" charset="0"/>
              </a:rPr>
              <a:t>Leading and lagging indicators</a:t>
            </a:r>
          </a:p>
          <a:p>
            <a:pPr marL="285750" indent="-285750">
              <a:buFont typeface="Arial" panose="020B0604020202020204" pitchFamily="34" charset="0"/>
              <a:buChar char="•"/>
            </a:pPr>
            <a:r>
              <a:rPr lang="en-GB" sz="1200">
                <a:solidFill>
                  <a:schemeClr val="tx1"/>
                </a:solidFill>
                <a:latin typeface="Arial" panose="020B0604020202020204" pitchFamily="34" charset="0"/>
                <a:cs typeface="Arial" panose="020B0604020202020204" pitchFamily="34" charset="0"/>
              </a:rPr>
              <a:t>Staff feedback (clinical and non-clinical)</a:t>
            </a:r>
          </a:p>
          <a:p>
            <a:pPr marL="285750" indent="-285750">
              <a:buFont typeface="Arial" panose="020B0604020202020204" pitchFamily="34" charset="0"/>
              <a:buChar char="•"/>
            </a:pPr>
            <a:r>
              <a:rPr lang="en-GB" sz="1200">
                <a:solidFill>
                  <a:schemeClr val="tx1"/>
                </a:solidFill>
                <a:latin typeface="Arial" panose="020B0604020202020204" pitchFamily="34" charset="0"/>
                <a:cs typeface="Arial" panose="020B0604020202020204" pitchFamily="34" charset="0"/>
              </a:rPr>
              <a:t>Patient feedback</a:t>
            </a:r>
          </a:p>
          <a:p>
            <a:pPr marL="285750" indent="-285750">
              <a:buFont typeface="Arial" panose="020B0604020202020204" pitchFamily="34" charset="0"/>
              <a:buChar char="•"/>
            </a:pPr>
            <a:r>
              <a:rPr lang="en-GB" sz="1200">
                <a:solidFill>
                  <a:schemeClr val="tx1"/>
                </a:solidFill>
                <a:latin typeface="Arial" panose="020B0604020202020204" pitchFamily="34" charset="0"/>
                <a:cs typeface="Arial" panose="020B0604020202020204" pitchFamily="34" charset="0"/>
              </a:rPr>
              <a:t>Level of uptake</a:t>
            </a:r>
          </a:p>
        </p:txBody>
      </p:sp>
      <p:sp>
        <p:nvSpPr>
          <p:cNvPr id="16" name="Rectangle: Rounded Corners 15">
            <a:extLst>
              <a:ext uri="{FF2B5EF4-FFF2-40B4-BE49-F238E27FC236}">
                <a16:creationId xmlns:a16="http://schemas.microsoft.com/office/drawing/2014/main" xmlns="" id="{4F47C256-467D-4B4B-82AA-3481EF241810}"/>
              </a:ext>
            </a:extLst>
          </p:cNvPr>
          <p:cNvSpPr/>
          <p:nvPr/>
        </p:nvSpPr>
        <p:spPr>
          <a:xfrm>
            <a:off x="4271110" y="1631106"/>
            <a:ext cx="2468680" cy="160326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Arial" panose="020B0604020202020204" pitchFamily="34" charset="0"/>
                <a:cs typeface="Arial" panose="020B0604020202020204" pitchFamily="34" charset="0"/>
              </a:rPr>
              <a:t>Are our systems ready?</a:t>
            </a:r>
          </a:p>
          <a:p>
            <a:endParaRPr lang="en-GB" sz="120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200">
                <a:solidFill>
                  <a:schemeClr val="tx1"/>
                </a:solidFill>
                <a:latin typeface="Arial" panose="020B0604020202020204" pitchFamily="34" charset="0"/>
                <a:cs typeface="Arial" panose="020B0604020202020204" pitchFamily="34" charset="0"/>
              </a:rPr>
              <a:t>Implement any necessary system changes</a:t>
            </a:r>
          </a:p>
          <a:p>
            <a:pPr marL="285750" indent="-285750">
              <a:buFont typeface="Arial" panose="020B0604020202020204" pitchFamily="34" charset="0"/>
              <a:buChar char="•"/>
            </a:pPr>
            <a:r>
              <a:rPr lang="en-GB" sz="1200">
                <a:solidFill>
                  <a:schemeClr val="tx1"/>
                </a:solidFill>
                <a:latin typeface="Arial" panose="020B0604020202020204" pitchFamily="34" charset="0"/>
                <a:cs typeface="Arial" panose="020B0604020202020204" pitchFamily="34" charset="0"/>
              </a:rPr>
              <a:t>Test that you are able to record patients as being on a PIFU</a:t>
            </a:r>
          </a:p>
        </p:txBody>
      </p:sp>
      <p:sp>
        <p:nvSpPr>
          <p:cNvPr id="17" name="Rectangle: Rounded Corners 16">
            <a:extLst>
              <a:ext uri="{FF2B5EF4-FFF2-40B4-BE49-F238E27FC236}">
                <a16:creationId xmlns:a16="http://schemas.microsoft.com/office/drawing/2014/main" xmlns="" id="{33DB3315-1C20-4AE3-8A4A-81A15DFD18CB}"/>
              </a:ext>
            </a:extLst>
          </p:cNvPr>
          <p:cNvSpPr/>
          <p:nvPr/>
        </p:nvSpPr>
        <p:spPr>
          <a:xfrm>
            <a:off x="6896994" y="1631107"/>
            <a:ext cx="2468680" cy="160326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Arial" panose="020B0604020202020204" pitchFamily="34" charset="0"/>
                <a:cs typeface="Arial" panose="020B0604020202020204" pitchFamily="34" charset="0"/>
              </a:rPr>
              <a:t>Is our data reliable?</a:t>
            </a:r>
          </a:p>
          <a:p>
            <a:endParaRPr lang="en-GB" sz="1200" b="1">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200">
                <a:solidFill>
                  <a:schemeClr val="tx1"/>
                </a:solidFill>
                <a:latin typeface="Arial" panose="020B0604020202020204" pitchFamily="34" charset="0"/>
                <a:cs typeface="Arial" panose="020B0604020202020204" pitchFamily="34" charset="0"/>
              </a:rPr>
              <a:t>Check that patients aren’t already being logged as a PIFU before you have gone live</a:t>
            </a:r>
          </a:p>
        </p:txBody>
      </p:sp>
      <p:sp>
        <p:nvSpPr>
          <p:cNvPr id="21" name="Rectangle: Rounded Corners 20">
            <a:extLst>
              <a:ext uri="{FF2B5EF4-FFF2-40B4-BE49-F238E27FC236}">
                <a16:creationId xmlns:a16="http://schemas.microsoft.com/office/drawing/2014/main" xmlns="" id="{EC1995E9-3751-4AFD-A448-92426EDBB1C7}"/>
              </a:ext>
            </a:extLst>
          </p:cNvPr>
          <p:cNvSpPr/>
          <p:nvPr/>
        </p:nvSpPr>
        <p:spPr>
          <a:xfrm>
            <a:off x="6773354" y="3623634"/>
            <a:ext cx="3315326" cy="2074071"/>
          </a:xfrm>
          <a:prstGeom prst="roundRect">
            <a:avLst>
              <a:gd name="adj" fmla="val 1533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latin typeface="Arial" panose="020B0604020202020204" pitchFamily="34" charset="0"/>
                <a:cs typeface="Arial" panose="020B0604020202020204" pitchFamily="34" charset="0"/>
              </a:rPr>
              <a:t>Are our people ready to go?</a:t>
            </a:r>
          </a:p>
          <a:p>
            <a:endParaRPr lang="en-GB" sz="12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Train clinical staff in how to log patients in the system, how to discuss PIFU with patients, how triage will work</a:t>
            </a:r>
          </a:p>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Train administrative staff in how to manage clinics, and how to manage queries from patients</a:t>
            </a:r>
          </a:p>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Give staff the opportunity to ask questions</a:t>
            </a:r>
          </a:p>
        </p:txBody>
      </p:sp>
      <p:sp>
        <p:nvSpPr>
          <p:cNvPr id="24" name="Rectangle: Rounded Corners 23">
            <a:extLst>
              <a:ext uri="{FF2B5EF4-FFF2-40B4-BE49-F238E27FC236}">
                <a16:creationId xmlns:a16="http://schemas.microsoft.com/office/drawing/2014/main" xmlns="" id="{75DFE443-BDBC-4CF8-8A39-EA3A5EE71747}"/>
              </a:ext>
            </a:extLst>
          </p:cNvPr>
          <p:cNvSpPr/>
          <p:nvPr/>
        </p:nvSpPr>
        <p:spPr>
          <a:xfrm>
            <a:off x="1645226" y="1631106"/>
            <a:ext cx="2362200" cy="1596524"/>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Arial" panose="020B0604020202020204" pitchFamily="34" charset="0"/>
                <a:cs typeface="Arial" panose="020B0604020202020204" pitchFamily="34" charset="0"/>
              </a:rPr>
              <a:t>Have we told everyone who needs to know?</a:t>
            </a:r>
          </a:p>
          <a:p>
            <a:endParaRPr lang="en-GB" sz="1200" b="1">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200">
                <a:solidFill>
                  <a:schemeClr val="tx1"/>
                </a:solidFill>
                <a:latin typeface="Arial" panose="020B0604020202020204" pitchFamily="34" charset="0"/>
                <a:cs typeface="Arial" panose="020B0604020202020204" pitchFamily="34" charset="0"/>
              </a:rPr>
              <a:t>Update stakeholders on go live plans</a:t>
            </a:r>
          </a:p>
        </p:txBody>
      </p:sp>
      <p:pic>
        <p:nvPicPr>
          <p:cNvPr id="30" name="Picture 29">
            <a:extLst>
              <a:ext uri="{FF2B5EF4-FFF2-40B4-BE49-F238E27FC236}">
                <a16:creationId xmlns:a16="http://schemas.microsoft.com/office/drawing/2014/main" xmlns="" id="{DDDB8CF9-3818-4778-A4FF-AA55438BFA27}"/>
              </a:ext>
            </a:extLst>
          </p:cNvPr>
          <p:cNvPicPr>
            <a:picLocks noChangeAspect="1"/>
          </p:cNvPicPr>
          <p:nvPr/>
        </p:nvPicPr>
        <p:blipFill>
          <a:blip r:embed="rId2"/>
          <a:stretch>
            <a:fillRect/>
          </a:stretch>
        </p:blipFill>
        <p:spPr>
          <a:xfrm>
            <a:off x="6794499" y="85159"/>
            <a:ext cx="3575785" cy="1304387"/>
          </a:xfrm>
          <a:prstGeom prst="rect">
            <a:avLst/>
          </a:prstGeom>
        </p:spPr>
      </p:pic>
      <p:cxnSp>
        <p:nvCxnSpPr>
          <p:cNvPr id="31" name="Straight Arrow Connector 30">
            <a:extLst>
              <a:ext uri="{FF2B5EF4-FFF2-40B4-BE49-F238E27FC236}">
                <a16:creationId xmlns:a16="http://schemas.microsoft.com/office/drawing/2014/main" xmlns="" id="{F46F40DB-A570-4152-9313-96410EF3387D}"/>
              </a:ext>
            </a:extLst>
          </p:cNvPr>
          <p:cNvCxnSpPr/>
          <p:nvPr/>
        </p:nvCxnSpPr>
        <p:spPr>
          <a:xfrm>
            <a:off x="8298527" y="850900"/>
            <a:ext cx="468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 name="Content Placeholder 1">
            <a:extLst>
              <a:ext uri="{FF2B5EF4-FFF2-40B4-BE49-F238E27FC236}">
                <a16:creationId xmlns:a16="http://schemas.microsoft.com/office/drawing/2014/main" xmlns="" id="{BE607DC3-BD81-49BB-9079-45DECA5174B0}"/>
              </a:ext>
            </a:extLst>
          </p:cNvPr>
          <p:cNvSpPr txBox="1">
            <a:spLocks/>
          </p:cNvSpPr>
          <p:nvPr/>
        </p:nvSpPr>
        <p:spPr>
          <a:xfrm>
            <a:off x="3756350" y="6210299"/>
            <a:ext cx="8337370" cy="551179"/>
          </a:xfrm>
          <a:prstGeom prst="rect">
            <a:avLst/>
          </a:prstGeom>
          <a:solidFill>
            <a:schemeClr val="accent2">
              <a:lumMod val="20000"/>
              <a:lumOff val="80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i="1"/>
              <a:t>To note, it is likely you won’t have patients initiate an appointment within your small scale pilot, so you will have to continue to monitor how this goes beyond your large scale launch.</a:t>
            </a:r>
          </a:p>
        </p:txBody>
      </p:sp>
    </p:spTree>
    <p:extLst>
      <p:ext uri="{BB962C8B-B14F-4D97-AF65-F5344CB8AC3E}">
        <p14:creationId xmlns:p14="http://schemas.microsoft.com/office/powerpoint/2010/main" val="3377199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0BE7F7A3-A683-4A42-8AC0-DE5D05610833}"/>
              </a:ext>
            </a:extLst>
          </p:cNvPr>
          <p:cNvSpPr>
            <a:spLocks noGrp="1"/>
          </p:cNvSpPr>
          <p:nvPr>
            <p:ph type="title"/>
          </p:nvPr>
        </p:nvSpPr>
        <p:spPr/>
        <p:txBody>
          <a:bodyPr/>
          <a:lstStyle/>
          <a:p>
            <a:r>
              <a:rPr lang="en-GB"/>
              <a:t>Test and refine</a:t>
            </a:r>
          </a:p>
        </p:txBody>
      </p:sp>
      <p:cxnSp>
        <p:nvCxnSpPr>
          <p:cNvPr id="12" name="Straight Connector 11">
            <a:extLst>
              <a:ext uri="{FF2B5EF4-FFF2-40B4-BE49-F238E27FC236}">
                <a16:creationId xmlns:a16="http://schemas.microsoft.com/office/drawing/2014/main" xmlns="" id="{BA24B6C6-1FDA-470D-B961-E553CA4055E0}"/>
              </a:ext>
            </a:extLst>
          </p:cNvPr>
          <p:cNvCxnSpPr/>
          <p:nvPr/>
        </p:nvCxnSpPr>
        <p:spPr>
          <a:xfrm>
            <a:off x="1146000" y="3429000"/>
            <a:ext cx="99000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4" name="Rectangle: Rounded Corners 13">
            <a:extLst>
              <a:ext uri="{FF2B5EF4-FFF2-40B4-BE49-F238E27FC236}">
                <a16:creationId xmlns:a16="http://schemas.microsoft.com/office/drawing/2014/main" xmlns="" id="{3C5E4C6F-DFBB-4AB6-A66C-81AFEA4BD4E6}"/>
              </a:ext>
            </a:extLst>
          </p:cNvPr>
          <p:cNvSpPr/>
          <p:nvPr/>
        </p:nvSpPr>
        <p:spPr>
          <a:xfrm>
            <a:off x="10088680" y="3438198"/>
            <a:ext cx="2005040" cy="122871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Large scale launch</a:t>
            </a:r>
          </a:p>
        </p:txBody>
      </p:sp>
      <p:sp>
        <p:nvSpPr>
          <p:cNvPr id="15" name="Diamond 14">
            <a:extLst>
              <a:ext uri="{FF2B5EF4-FFF2-40B4-BE49-F238E27FC236}">
                <a16:creationId xmlns:a16="http://schemas.microsoft.com/office/drawing/2014/main" xmlns="" id="{898433CF-760E-40A5-B3D0-7DFE411BE4DE}"/>
              </a:ext>
            </a:extLst>
          </p:cNvPr>
          <p:cNvSpPr/>
          <p:nvPr/>
        </p:nvSpPr>
        <p:spPr>
          <a:xfrm>
            <a:off x="10893200" y="3227636"/>
            <a:ext cx="396000" cy="396000"/>
          </a:xfrm>
          <a:prstGeom prst="diamond">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Rounded Corners 17">
            <a:extLst>
              <a:ext uri="{FF2B5EF4-FFF2-40B4-BE49-F238E27FC236}">
                <a16:creationId xmlns:a16="http://schemas.microsoft.com/office/drawing/2014/main" xmlns="" id="{85720490-0F86-40A0-9B51-0C7FBCBE7F6A}"/>
              </a:ext>
            </a:extLst>
          </p:cNvPr>
          <p:cNvSpPr/>
          <p:nvPr/>
        </p:nvSpPr>
        <p:spPr>
          <a:xfrm>
            <a:off x="2032001" y="1540907"/>
            <a:ext cx="3977703" cy="178741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latin typeface="Arial" panose="020B0604020202020204" pitchFamily="34" charset="0"/>
                <a:cs typeface="Arial" panose="020B0604020202020204" pitchFamily="34" charset="0"/>
              </a:rPr>
              <a:t>Do we need to change anything?</a:t>
            </a:r>
          </a:p>
          <a:p>
            <a:pPr marL="285750" indent="-285750">
              <a:buFont typeface="Arial" panose="020B0604020202020204" pitchFamily="34" charset="0"/>
              <a:buChar char="•"/>
            </a:pPr>
            <a:endParaRPr lang="en-GB" sz="12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Review your success measures for the pilot</a:t>
            </a:r>
          </a:p>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React to feedback from staff on how things are working so far</a:t>
            </a:r>
          </a:p>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Test </a:t>
            </a:r>
            <a:r>
              <a:rPr lang="en-GB" sz="1200" dirty="0">
                <a:solidFill>
                  <a:schemeClr val="tx1"/>
                </a:solidFill>
                <a:latin typeface="Arial" panose="020B0604020202020204" pitchFamily="34" charset="0"/>
                <a:cs typeface="Arial" panose="020B0604020202020204" pitchFamily="34" charset="0"/>
                <a:hlinkClick r:id="rId2"/>
              </a:rPr>
              <a:t>safety nets</a:t>
            </a:r>
            <a:r>
              <a:rPr lang="en-GB" sz="1200" dirty="0">
                <a:solidFill>
                  <a:schemeClr val="tx1"/>
                </a:solidFill>
                <a:latin typeface="Arial" panose="020B0604020202020204" pitchFamily="34" charset="0"/>
                <a:cs typeface="Arial" panose="020B0604020202020204" pitchFamily="34" charset="0"/>
              </a:rPr>
              <a:t> and </a:t>
            </a:r>
            <a:r>
              <a:rPr lang="en-GB" sz="1200" dirty="0">
                <a:solidFill>
                  <a:schemeClr val="tx1"/>
                </a:solidFill>
                <a:latin typeface="Arial" panose="020B0604020202020204" pitchFamily="34" charset="0"/>
                <a:cs typeface="Arial" panose="020B0604020202020204" pitchFamily="34" charset="0"/>
                <a:hlinkClick r:id="rId3"/>
              </a:rPr>
              <a:t>recording and reporting</a:t>
            </a:r>
            <a:endParaRPr lang="en-GB" sz="1200" dirty="0">
              <a:solidFill>
                <a:schemeClr val="tx1"/>
              </a:solidFill>
              <a:latin typeface="Arial" panose="020B0604020202020204" pitchFamily="34" charset="0"/>
              <a:cs typeface="Arial" panose="020B0604020202020204" pitchFamily="34" charset="0"/>
            </a:endParaRPr>
          </a:p>
        </p:txBody>
      </p:sp>
      <p:sp>
        <p:nvSpPr>
          <p:cNvPr id="11" name="Rectangle: Rounded Corners 10">
            <a:extLst>
              <a:ext uri="{FF2B5EF4-FFF2-40B4-BE49-F238E27FC236}">
                <a16:creationId xmlns:a16="http://schemas.microsoft.com/office/drawing/2014/main" xmlns="" id="{D872B0D9-FC91-4E66-A9BB-38B6DC31D697}"/>
              </a:ext>
            </a:extLst>
          </p:cNvPr>
          <p:cNvSpPr/>
          <p:nvPr/>
        </p:nvSpPr>
        <p:spPr>
          <a:xfrm>
            <a:off x="2852616" y="3529683"/>
            <a:ext cx="2235199" cy="178741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Arial" panose="020B0604020202020204" pitchFamily="34" charset="0"/>
                <a:cs typeface="Arial" panose="020B0604020202020204" pitchFamily="34" charset="0"/>
              </a:rPr>
              <a:t>Are we ready to expand to other pathways in these specialties?</a:t>
            </a:r>
          </a:p>
          <a:p>
            <a:endParaRPr lang="en-GB" sz="1200" b="1">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200">
                <a:solidFill>
                  <a:schemeClr val="tx1"/>
                </a:solidFill>
                <a:latin typeface="Arial" panose="020B0604020202020204" pitchFamily="34" charset="0"/>
                <a:cs typeface="Arial" panose="020B0604020202020204" pitchFamily="34" charset="0"/>
              </a:rPr>
              <a:t>Decide whether you can use across other pathways</a:t>
            </a:r>
          </a:p>
        </p:txBody>
      </p:sp>
      <p:sp>
        <p:nvSpPr>
          <p:cNvPr id="19" name="Rectangle: Rounded Corners 18">
            <a:extLst>
              <a:ext uri="{FF2B5EF4-FFF2-40B4-BE49-F238E27FC236}">
                <a16:creationId xmlns:a16="http://schemas.microsoft.com/office/drawing/2014/main" xmlns="" id="{36411305-6EBE-4438-B56B-E625345A6B46}"/>
              </a:ext>
            </a:extLst>
          </p:cNvPr>
          <p:cNvSpPr/>
          <p:nvPr/>
        </p:nvSpPr>
        <p:spPr>
          <a:xfrm>
            <a:off x="6009704" y="3529682"/>
            <a:ext cx="2235199" cy="1787411"/>
          </a:xfrm>
          <a:prstGeom prst="roundRect">
            <a:avLst>
              <a:gd name="adj" fmla="val 15246"/>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Arial" panose="020B0604020202020204" pitchFamily="34" charset="0"/>
                <a:cs typeface="Arial" panose="020B0604020202020204" pitchFamily="34" charset="0"/>
              </a:rPr>
              <a:t>How will we launch at scale?</a:t>
            </a:r>
          </a:p>
          <a:p>
            <a:pPr marL="285750" indent="-285750">
              <a:buFont typeface="Arial" panose="020B0604020202020204" pitchFamily="34" charset="0"/>
              <a:buChar char="•"/>
            </a:pPr>
            <a:r>
              <a:rPr lang="en-GB" sz="1200">
                <a:solidFill>
                  <a:schemeClr val="tx1"/>
                </a:solidFill>
                <a:latin typeface="Arial" panose="020B0604020202020204" pitchFamily="34" charset="0"/>
                <a:cs typeface="Arial" panose="020B0604020202020204" pitchFamily="34" charset="0"/>
              </a:rPr>
              <a:t>Plan communications for staff, patients, system partners</a:t>
            </a:r>
          </a:p>
          <a:p>
            <a:pPr marL="285750" indent="-285750">
              <a:buFont typeface="Arial" panose="020B0604020202020204" pitchFamily="34" charset="0"/>
              <a:buChar char="•"/>
            </a:pPr>
            <a:r>
              <a:rPr lang="en-GB" sz="1200">
                <a:solidFill>
                  <a:schemeClr val="tx1"/>
                </a:solidFill>
                <a:latin typeface="Arial" panose="020B0604020202020204" pitchFamily="34" charset="0"/>
                <a:cs typeface="Arial" panose="020B0604020202020204" pitchFamily="34" charset="0"/>
              </a:rPr>
              <a:t>Ensure flexible support is available in the first few weeks of using PIFU</a:t>
            </a:r>
          </a:p>
        </p:txBody>
      </p:sp>
      <p:pic>
        <p:nvPicPr>
          <p:cNvPr id="20" name="Picture 19">
            <a:extLst>
              <a:ext uri="{FF2B5EF4-FFF2-40B4-BE49-F238E27FC236}">
                <a16:creationId xmlns:a16="http://schemas.microsoft.com/office/drawing/2014/main" xmlns="" id="{82110621-E9C9-440F-9D5B-6585A55A1368}"/>
              </a:ext>
            </a:extLst>
          </p:cNvPr>
          <p:cNvPicPr>
            <a:picLocks noChangeAspect="1"/>
          </p:cNvPicPr>
          <p:nvPr/>
        </p:nvPicPr>
        <p:blipFill>
          <a:blip r:embed="rId4"/>
          <a:stretch>
            <a:fillRect/>
          </a:stretch>
        </p:blipFill>
        <p:spPr>
          <a:xfrm>
            <a:off x="6794499" y="85159"/>
            <a:ext cx="3575785" cy="1304387"/>
          </a:xfrm>
          <a:prstGeom prst="rect">
            <a:avLst/>
          </a:prstGeom>
        </p:spPr>
      </p:pic>
      <p:cxnSp>
        <p:nvCxnSpPr>
          <p:cNvPr id="22" name="Straight Arrow Connector 21">
            <a:extLst>
              <a:ext uri="{FF2B5EF4-FFF2-40B4-BE49-F238E27FC236}">
                <a16:creationId xmlns:a16="http://schemas.microsoft.com/office/drawing/2014/main" xmlns="" id="{53D6078D-B110-4BCB-A1C1-4E542CA54E9D}"/>
              </a:ext>
            </a:extLst>
          </p:cNvPr>
          <p:cNvCxnSpPr/>
          <p:nvPr/>
        </p:nvCxnSpPr>
        <p:spPr>
          <a:xfrm>
            <a:off x="8654127" y="850900"/>
            <a:ext cx="468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 name="Rectangle: Rounded Corners 24">
            <a:extLst>
              <a:ext uri="{FF2B5EF4-FFF2-40B4-BE49-F238E27FC236}">
                <a16:creationId xmlns:a16="http://schemas.microsoft.com/office/drawing/2014/main" xmlns="" id="{E5E81982-DF36-4734-A3F2-40728A0AD279}"/>
              </a:ext>
            </a:extLst>
          </p:cNvPr>
          <p:cNvSpPr/>
          <p:nvPr/>
        </p:nvSpPr>
        <p:spPr>
          <a:xfrm>
            <a:off x="6297693" y="1540907"/>
            <a:ext cx="4569396" cy="1787412"/>
          </a:xfrm>
          <a:prstGeom prst="roundRect">
            <a:avLst>
              <a:gd name="adj" fmla="val 1533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latin typeface="Arial" panose="020B0604020202020204" pitchFamily="34" charset="0"/>
                <a:cs typeface="Arial" panose="020B0604020202020204" pitchFamily="34" charset="0"/>
              </a:rPr>
              <a:t>Are our people ready to go?</a:t>
            </a:r>
          </a:p>
          <a:p>
            <a:endParaRPr lang="en-GB" sz="12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Train clinical staff in how to log patients in the system, how to discuss PIFU with patients, how triage will work</a:t>
            </a:r>
          </a:p>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Train administrative staff in how to manage clinics, and how to manage queries from patients</a:t>
            </a:r>
          </a:p>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Give staff the opportunity to ask questions</a:t>
            </a:r>
          </a:p>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Offer staff the option of shared decision making training</a:t>
            </a:r>
          </a:p>
        </p:txBody>
      </p:sp>
      <p:sp>
        <p:nvSpPr>
          <p:cNvPr id="30" name="Content Placeholder 1">
            <a:extLst>
              <a:ext uri="{FF2B5EF4-FFF2-40B4-BE49-F238E27FC236}">
                <a16:creationId xmlns:a16="http://schemas.microsoft.com/office/drawing/2014/main" xmlns="" id="{96EA603F-32CB-4BAB-99A7-2487BE100C79}"/>
              </a:ext>
            </a:extLst>
          </p:cNvPr>
          <p:cNvSpPr txBox="1">
            <a:spLocks/>
          </p:cNvSpPr>
          <p:nvPr/>
        </p:nvSpPr>
        <p:spPr>
          <a:xfrm>
            <a:off x="3756350" y="6210299"/>
            <a:ext cx="8337370" cy="551179"/>
          </a:xfrm>
          <a:prstGeom prst="rect">
            <a:avLst/>
          </a:prstGeom>
          <a:solidFill>
            <a:schemeClr val="accent2">
              <a:lumMod val="20000"/>
              <a:lumOff val="80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i="1"/>
              <a:t>To note, it is likely you won’t have patients initiate an appointment within your small scale pilot, so you will have to continue to monitor how this goes beyond your large scale launch.</a:t>
            </a:r>
          </a:p>
        </p:txBody>
      </p:sp>
    </p:spTree>
    <p:extLst>
      <p:ext uri="{BB962C8B-B14F-4D97-AF65-F5344CB8AC3E}">
        <p14:creationId xmlns:p14="http://schemas.microsoft.com/office/powerpoint/2010/main" val="2690327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0BE7F7A3-A683-4A42-8AC0-DE5D05610833}"/>
              </a:ext>
            </a:extLst>
          </p:cNvPr>
          <p:cNvSpPr>
            <a:spLocks noGrp="1"/>
          </p:cNvSpPr>
          <p:nvPr>
            <p:ph type="title"/>
          </p:nvPr>
        </p:nvSpPr>
        <p:spPr/>
        <p:txBody>
          <a:bodyPr/>
          <a:lstStyle/>
          <a:p>
            <a:r>
              <a:rPr lang="en-GB"/>
              <a:t>Reflect on roll out</a:t>
            </a:r>
          </a:p>
        </p:txBody>
      </p:sp>
      <p:cxnSp>
        <p:nvCxnSpPr>
          <p:cNvPr id="12" name="Straight Connector 11">
            <a:extLst>
              <a:ext uri="{FF2B5EF4-FFF2-40B4-BE49-F238E27FC236}">
                <a16:creationId xmlns:a16="http://schemas.microsoft.com/office/drawing/2014/main" xmlns="" id="{BA24B6C6-1FDA-470D-B961-E553CA4055E0}"/>
              </a:ext>
            </a:extLst>
          </p:cNvPr>
          <p:cNvCxnSpPr/>
          <p:nvPr/>
        </p:nvCxnSpPr>
        <p:spPr>
          <a:xfrm>
            <a:off x="1146000" y="3429000"/>
            <a:ext cx="99000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4" name="Rectangle: Rounded Corners 13">
            <a:extLst>
              <a:ext uri="{FF2B5EF4-FFF2-40B4-BE49-F238E27FC236}">
                <a16:creationId xmlns:a16="http://schemas.microsoft.com/office/drawing/2014/main" xmlns="" id="{3C5E4C6F-DFBB-4AB6-A66C-81AFEA4BD4E6}"/>
              </a:ext>
            </a:extLst>
          </p:cNvPr>
          <p:cNvSpPr/>
          <p:nvPr/>
        </p:nvSpPr>
        <p:spPr>
          <a:xfrm>
            <a:off x="10088680" y="3438198"/>
            <a:ext cx="2005040" cy="122871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chemeClr val="tx1"/>
                </a:solidFill>
                <a:latin typeface="Arial" panose="020B0604020202020204" pitchFamily="34" charset="0"/>
                <a:cs typeface="Arial" panose="020B0604020202020204" pitchFamily="34" charset="0"/>
              </a:rPr>
              <a:t>Start roll out in next wave of specialties</a:t>
            </a:r>
          </a:p>
        </p:txBody>
      </p:sp>
      <p:sp>
        <p:nvSpPr>
          <p:cNvPr id="15" name="Diamond 14">
            <a:extLst>
              <a:ext uri="{FF2B5EF4-FFF2-40B4-BE49-F238E27FC236}">
                <a16:creationId xmlns:a16="http://schemas.microsoft.com/office/drawing/2014/main" xmlns="" id="{898433CF-760E-40A5-B3D0-7DFE411BE4DE}"/>
              </a:ext>
            </a:extLst>
          </p:cNvPr>
          <p:cNvSpPr/>
          <p:nvPr/>
        </p:nvSpPr>
        <p:spPr>
          <a:xfrm>
            <a:off x="10893200" y="3227636"/>
            <a:ext cx="396000" cy="396000"/>
          </a:xfrm>
          <a:prstGeom prst="diamond">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Rounded Corners 17">
            <a:extLst>
              <a:ext uri="{FF2B5EF4-FFF2-40B4-BE49-F238E27FC236}">
                <a16:creationId xmlns:a16="http://schemas.microsoft.com/office/drawing/2014/main" xmlns="" id="{85720490-0F86-40A0-9B51-0C7FBCBE7F6A}"/>
              </a:ext>
            </a:extLst>
          </p:cNvPr>
          <p:cNvSpPr/>
          <p:nvPr/>
        </p:nvSpPr>
        <p:spPr>
          <a:xfrm>
            <a:off x="3784401" y="1540907"/>
            <a:ext cx="2235199" cy="178741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Arial" panose="020B0604020202020204" pitchFamily="34" charset="0"/>
                <a:cs typeface="Arial" panose="020B0604020202020204" pitchFamily="34" charset="0"/>
              </a:rPr>
              <a:t>What have we learnt?</a:t>
            </a:r>
          </a:p>
          <a:p>
            <a:pPr marL="285750" indent="-285750">
              <a:buFont typeface="Arial" panose="020B0604020202020204" pitchFamily="34" charset="0"/>
              <a:buChar char="•"/>
            </a:pPr>
            <a:endParaRPr lang="en-GB" sz="120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200">
                <a:solidFill>
                  <a:schemeClr val="tx1"/>
                </a:solidFill>
                <a:latin typeface="Arial" panose="020B0604020202020204" pitchFamily="34" charset="0"/>
                <a:cs typeface="Arial" panose="020B0604020202020204" pitchFamily="34" charset="0"/>
              </a:rPr>
              <a:t>Review your success measures for the pilot</a:t>
            </a:r>
          </a:p>
          <a:p>
            <a:pPr marL="285750" indent="-285750">
              <a:buFont typeface="Arial" panose="020B0604020202020204" pitchFamily="34" charset="0"/>
              <a:buChar char="•"/>
            </a:pPr>
            <a:r>
              <a:rPr lang="en-GB" sz="1200">
                <a:solidFill>
                  <a:schemeClr val="tx1"/>
                </a:solidFill>
                <a:latin typeface="Arial" panose="020B0604020202020204" pitchFamily="34" charset="0"/>
                <a:cs typeface="Arial" panose="020B0604020202020204" pitchFamily="34" charset="0"/>
              </a:rPr>
              <a:t>React to feedback from staff on how things are working so far</a:t>
            </a:r>
          </a:p>
        </p:txBody>
      </p:sp>
      <p:pic>
        <p:nvPicPr>
          <p:cNvPr id="20" name="Picture 19">
            <a:extLst>
              <a:ext uri="{FF2B5EF4-FFF2-40B4-BE49-F238E27FC236}">
                <a16:creationId xmlns:a16="http://schemas.microsoft.com/office/drawing/2014/main" xmlns="" id="{82110621-E9C9-440F-9D5B-6585A55A1368}"/>
              </a:ext>
            </a:extLst>
          </p:cNvPr>
          <p:cNvPicPr>
            <a:picLocks noChangeAspect="1"/>
          </p:cNvPicPr>
          <p:nvPr/>
        </p:nvPicPr>
        <p:blipFill>
          <a:blip r:embed="rId2"/>
          <a:stretch>
            <a:fillRect/>
          </a:stretch>
        </p:blipFill>
        <p:spPr>
          <a:xfrm>
            <a:off x="6794499" y="85159"/>
            <a:ext cx="3575785" cy="1304387"/>
          </a:xfrm>
          <a:prstGeom prst="rect">
            <a:avLst/>
          </a:prstGeom>
        </p:spPr>
      </p:pic>
      <p:cxnSp>
        <p:nvCxnSpPr>
          <p:cNvPr id="22" name="Straight Arrow Connector 21">
            <a:extLst>
              <a:ext uri="{FF2B5EF4-FFF2-40B4-BE49-F238E27FC236}">
                <a16:creationId xmlns:a16="http://schemas.microsoft.com/office/drawing/2014/main" xmlns="" id="{53D6078D-B110-4BCB-A1C1-4E542CA54E9D}"/>
              </a:ext>
            </a:extLst>
          </p:cNvPr>
          <p:cNvCxnSpPr/>
          <p:nvPr/>
        </p:nvCxnSpPr>
        <p:spPr>
          <a:xfrm>
            <a:off x="9056474" y="850900"/>
            <a:ext cx="360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Rectangle: Rounded Corners 16">
            <a:extLst>
              <a:ext uri="{FF2B5EF4-FFF2-40B4-BE49-F238E27FC236}">
                <a16:creationId xmlns:a16="http://schemas.microsoft.com/office/drawing/2014/main" xmlns="" id="{A00E3196-DAEC-4C21-BD3D-87A46583E1F2}"/>
              </a:ext>
            </a:extLst>
          </p:cNvPr>
          <p:cNvSpPr/>
          <p:nvPr/>
        </p:nvSpPr>
        <p:spPr>
          <a:xfrm>
            <a:off x="5317335" y="3578845"/>
            <a:ext cx="3204365" cy="186682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latin typeface="Arial" panose="020B0604020202020204" pitchFamily="34" charset="0"/>
                <a:cs typeface="Arial" panose="020B0604020202020204" pitchFamily="34" charset="0"/>
              </a:rPr>
              <a:t>Where next?</a:t>
            </a:r>
          </a:p>
          <a:p>
            <a:pPr marL="171450" indent="-171450">
              <a:buFont typeface="Arial" panose="020B0604020202020204" pitchFamily="34" charset="0"/>
              <a:buChar char="•"/>
            </a:pPr>
            <a:endParaRPr lang="en-GB" sz="1200" b="1"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Start engaging with other specialties</a:t>
            </a:r>
          </a:p>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Develop a roll out plan for PIFU to show when you expect uptake in each specialty</a:t>
            </a:r>
          </a:p>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Develop a plan to improve the current PIFU set up to better align to best practice</a:t>
            </a:r>
          </a:p>
        </p:txBody>
      </p:sp>
      <p:sp>
        <p:nvSpPr>
          <p:cNvPr id="21" name="Rectangle: Rounded Corners 20">
            <a:extLst>
              <a:ext uri="{FF2B5EF4-FFF2-40B4-BE49-F238E27FC236}">
                <a16:creationId xmlns:a16="http://schemas.microsoft.com/office/drawing/2014/main" xmlns="" id="{7CE72D38-6A35-42FB-B065-27FC8134E986}"/>
              </a:ext>
            </a:extLst>
          </p:cNvPr>
          <p:cNvSpPr/>
          <p:nvPr/>
        </p:nvSpPr>
        <p:spPr>
          <a:xfrm>
            <a:off x="2904685" y="3578845"/>
            <a:ext cx="1879600" cy="178741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Arial" panose="020B0604020202020204" pitchFamily="34" charset="0"/>
                <a:cs typeface="Arial" panose="020B0604020202020204" pitchFamily="34" charset="0"/>
              </a:rPr>
              <a:t>What have can we learn from our system colleagues?</a:t>
            </a:r>
          </a:p>
          <a:p>
            <a:endParaRPr lang="en-GB" sz="1200" b="1">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200">
                <a:solidFill>
                  <a:schemeClr val="tx1"/>
                </a:solidFill>
                <a:latin typeface="Arial" panose="020B0604020202020204" pitchFamily="34" charset="0"/>
                <a:cs typeface="Arial" panose="020B0604020202020204" pitchFamily="34" charset="0"/>
              </a:rPr>
              <a:t>Engage with regional and system colleagues</a:t>
            </a:r>
          </a:p>
        </p:txBody>
      </p:sp>
      <p:sp>
        <p:nvSpPr>
          <p:cNvPr id="23" name="Rectangle: Rounded Corners 22">
            <a:extLst>
              <a:ext uri="{FF2B5EF4-FFF2-40B4-BE49-F238E27FC236}">
                <a16:creationId xmlns:a16="http://schemas.microsoft.com/office/drawing/2014/main" xmlns="" id="{9C407F0E-0355-4E98-A8B2-003390110787}"/>
              </a:ext>
            </a:extLst>
          </p:cNvPr>
          <p:cNvSpPr/>
          <p:nvPr/>
        </p:nvSpPr>
        <p:spPr>
          <a:xfrm>
            <a:off x="785637" y="3578845"/>
            <a:ext cx="1879600" cy="178741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latin typeface="Arial" panose="020B0604020202020204" pitchFamily="34" charset="0"/>
                <a:cs typeface="Arial" panose="020B0604020202020204" pitchFamily="34" charset="0"/>
              </a:rPr>
              <a:t>What early results have we seen?</a:t>
            </a:r>
          </a:p>
          <a:p>
            <a:endParaRPr lang="en-GB" sz="1200" b="1"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Uptake of PIFU</a:t>
            </a:r>
          </a:p>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Some useful benefits and planning tools can be found </a:t>
            </a:r>
            <a:r>
              <a:rPr lang="en-GB" sz="1200" dirty="0">
                <a:solidFill>
                  <a:schemeClr val="tx1"/>
                </a:solidFill>
                <a:latin typeface="Arial" panose="020B0604020202020204" pitchFamily="34" charset="0"/>
                <a:cs typeface="Arial" panose="020B0604020202020204" pitchFamily="34" charset="0"/>
                <a:hlinkClick r:id="rId3"/>
              </a:rPr>
              <a:t>here</a:t>
            </a:r>
            <a:endParaRPr lang="en-GB" sz="1200" dirty="0">
              <a:solidFill>
                <a:schemeClr val="tx1"/>
              </a:solidFill>
              <a:latin typeface="Arial" panose="020B0604020202020204" pitchFamily="34" charset="0"/>
              <a:cs typeface="Arial" panose="020B0604020202020204" pitchFamily="34" charset="0"/>
            </a:endParaRPr>
          </a:p>
        </p:txBody>
      </p:sp>
      <p:sp>
        <p:nvSpPr>
          <p:cNvPr id="24" name="Rectangle: Rounded Corners 23">
            <a:extLst>
              <a:ext uri="{FF2B5EF4-FFF2-40B4-BE49-F238E27FC236}">
                <a16:creationId xmlns:a16="http://schemas.microsoft.com/office/drawing/2014/main" xmlns="" id="{DBC1F40F-711C-433B-94C6-0B89A9C15660}"/>
              </a:ext>
            </a:extLst>
          </p:cNvPr>
          <p:cNvSpPr/>
          <p:nvPr/>
        </p:nvSpPr>
        <p:spPr>
          <a:xfrm>
            <a:off x="7362600" y="1540907"/>
            <a:ext cx="3343500" cy="178741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solidFill>
                  <a:schemeClr val="tx1"/>
                </a:solidFill>
                <a:latin typeface="Arial" panose="020B0604020202020204" pitchFamily="34" charset="0"/>
                <a:cs typeface="Arial" panose="020B0604020202020204" pitchFamily="34" charset="0"/>
              </a:rPr>
              <a:t>How can we celebrate success?</a:t>
            </a:r>
          </a:p>
          <a:p>
            <a:endParaRPr lang="en-GB" sz="1200" b="1">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200">
                <a:solidFill>
                  <a:schemeClr val="tx1"/>
                </a:solidFill>
                <a:latin typeface="Arial" panose="020B0604020202020204" pitchFamily="34" charset="0"/>
                <a:cs typeface="Arial" panose="020B0604020202020204" pitchFamily="34" charset="0"/>
              </a:rPr>
              <a:t>Recognise staff effort</a:t>
            </a:r>
          </a:p>
          <a:p>
            <a:pPr marL="285750" indent="-285750">
              <a:buFont typeface="Arial" panose="020B0604020202020204" pitchFamily="34" charset="0"/>
              <a:buChar char="•"/>
            </a:pPr>
            <a:r>
              <a:rPr lang="en-GB" sz="1200">
                <a:solidFill>
                  <a:schemeClr val="tx1"/>
                </a:solidFill>
                <a:latin typeface="Arial" panose="020B0604020202020204" pitchFamily="34" charset="0"/>
                <a:cs typeface="Arial" panose="020B0604020202020204" pitchFamily="34" charset="0"/>
              </a:rPr>
              <a:t>Share results</a:t>
            </a:r>
          </a:p>
          <a:p>
            <a:pPr marL="285750" indent="-285750">
              <a:buFont typeface="Arial" panose="020B0604020202020204" pitchFamily="34" charset="0"/>
              <a:buChar char="•"/>
            </a:pPr>
            <a:r>
              <a:rPr lang="en-GB" sz="1200">
                <a:solidFill>
                  <a:schemeClr val="tx1"/>
                </a:solidFill>
                <a:latin typeface="Arial" panose="020B0604020202020204" pitchFamily="34" charset="0"/>
                <a:cs typeface="Arial" panose="020B0604020202020204" pitchFamily="34" charset="0"/>
              </a:rPr>
              <a:t>Share impact</a:t>
            </a:r>
          </a:p>
          <a:p>
            <a:pPr marL="285750" indent="-285750">
              <a:buFont typeface="Arial" panose="020B0604020202020204" pitchFamily="34" charset="0"/>
              <a:buChar char="•"/>
            </a:pPr>
            <a:endParaRPr lang="en-GB" sz="1200">
              <a:solidFill>
                <a:schemeClr val="tx1"/>
              </a:solidFill>
              <a:latin typeface="Arial" panose="020B0604020202020204" pitchFamily="34" charset="0"/>
              <a:cs typeface="Arial" panose="020B0604020202020204" pitchFamily="34" charset="0"/>
            </a:endParaRPr>
          </a:p>
          <a:p>
            <a:r>
              <a:rPr lang="en-GB" sz="1200">
                <a:solidFill>
                  <a:schemeClr val="tx1"/>
                </a:solidFill>
                <a:latin typeface="Arial" panose="020B0604020202020204" pitchFamily="34" charset="0"/>
                <a:cs typeface="Arial" panose="020B0604020202020204" pitchFamily="34" charset="0"/>
              </a:rPr>
              <a:t>We’d love to help you! Contact us at </a:t>
            </a:r>
          </a:p>
          <a:p>
            <a:r>
              <a:rPr lang="en-GB" sz="1200">
                <a:solidFill>
                  <a:schemeClr val="tx1"/>
                </a:solidFill>
                <a:latin typeface="Arial" panose="020B0604020202020204" pitchFamily="34" charset="0"/>
                <a:cs typeface="Arial" panose="020B0604020202020204" pitchFamily="34" charset="0"/>
                <a:hlinkClick r:id="rId4"/>
              </a:rPr>
              <a:t>nhsi.outpatient-transformation@nhs.net</a:t>
            </a:r>
            <a:endParaRPr lang="en-GB" sz="120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9335682"/>
      </p:ext>
    </p:extLst>
  </p:cSld>
  <p:clrMapOvr>
    <a:masterClrMapping/>
  </p:clrMapOvr>
</p:sld>
</file>

<file path=ppt/theme/theme1.xml><?xml version="1.0" encoding="utf-8"?>
<a:theme xmlns:a="http://schemas.openxmlformats.org/drawingml/2006/main" name="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PT 4.3 plain template.pptx" id="{2F2F0580-1474-4B7A-A11B-8505B61FADB3}" vid="{956D579C-3B86-4FDD-8A79-810CF4E924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25F9E170CC40341A3F1DDFF50B8BF3C" ma:contentTypeVersion="11" ma:contentTypeDescription="Create a new document." ma:contentTypeScope="" ma:versionID="09c93f1a0891c8c399d7a918fe4b0685">
  <xsd:schema xmlns:xsd="http://www.w3.org/2001/XMLSchema" xmlns:xs="http://www.w3.org/2001/XMLSchema" xmlns:p="http://schemas.microsoft.com/office/2006/metadata/properties" xmlns:ns2="75ad7c93-6034-48f1-8657-edafb4388a6f" xmlns:ns3="933a9e49-5dab-4d90-b09c-ffd41f5b0e3d" targetNamespace="http://schemas.microsoft.com/office/2006/metadata/properties" ma:root="true" ma:fieldsID="933c5de55f9bc17d7d5c1c5125602126" ns2:_="" ns3:_="">
    <xsd:import namespace="75ad7c93-6034-48f1-8657-edafb4388a6f"/>
    <xsd:import namespace="933a9e49-5dab-4d90-b09c-ffd41f5b0e3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AutoKeyPoints" minOccurs="0"/>
                <xsd:element ref="ns2:MediaServiceKeyPoint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ad7c93-6034-48f1-8657-edafb4388a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33a9e49-5dab-4d90-b09c-ffd41f5b0e3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065F16-E9B2-48FE-9BF0-A9B7EAE6A949}">
  <ds:schemaRefs>
    <ds:schemaRef ds:uri="75ad7c93-6034-48f1-8657-edafb4388a6f"/>
    <ds:schemaRef ds:uri="933a9e49-5dab-4d90-b09c-ffd41f5b0e3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4D9FD49-C1C5-400A-B04D-90A236984D1F}">
  <ds:schemaRefs>
    <ds:schemaRef ds:uri="http://purl.org/dc/dcmitype/"/>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933a9e49-5dab-4d90-b09c-ffd41f5b0e3d"/>
    <ds:schemaRef ds:uri="http://purl.org/dc/terms/"/>
    <ds:schemaRef ds:uri="75ad7c93-6034-48f1-8657-edafb4388a6f"/>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A6333066-D95F-4DC9-8F45-8431A5C3C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101</TotalTime>
  <Words>1958</Words>
  <Application>Microsoft Office PowerPoint</Application>
  <PresentationFormat>Custom</PresentationFormat>
  <Paragraphs>256</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Patient initiated follow-up implementation plan and pre-implementation checklist</vt:lpstr>
      <vt:lpstr>PowerPoint Presentation</vt:lpstr>
      <vt:lpstr>About this guide</vt:lpstr>
      <vt:lpstr>PIFU rapid implementation plan overview</vt:lpstr>
      <vt:lpstr>Getting ready for roll out: pre-implementation phase</vt:lpstr>
      <vt:lpstr>Design phase</vt:lpstr>
      <vt:lpstr>Prepare to go live</vt:lpstr>
      <vt:lpstr>Test and refine</vt:lpstr>
      <vt:lpstr>Reflect on roll out</vt:lpstr>
      <vt:lpstr>Embed and sustain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Wood</dc:creator>
  <cp:lastModifiedBy>Rebecca Hawtin</cp:lastModifiedBy>
  <cp:revision>3</cp:revision>
  <dcterms:created xsi:type="dcterms:W3CDTF">2021-03-02T17:29:44Z</dcterms:created>
  <dcterms:modified xsi:type="dcterms:W3CDTF">2021-07-30T10:40:32Z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0x010100225F9E170CC40341A3F1DDFF50B8BF3C</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ies>
</file>