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6" r:id="rId2"/>
    <p:sldId id="277" r:id="rId3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7" autoAdjust="0"/>
    <p:restoredTop sz="94624"/>
  </p:normalViewPr>
  <p:slideViewPr>
    <p:cSldViewPr>
      <p:cViewPr varScale="1">
        <p:scale>
          <a:sx n="116" d="100"/>
          <a:sy n="116" d="100"/>
        </p:scale>
        <p:origin x="120" y="19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79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162" y="4399020"/>
            <a:ext cx="103605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293F0FD-A2EC-4FE0-8C64-939324D52090}"/>
              </a:ext>
            </a:extLst>
          </p:cNvPr>
          <p:cNvSpPr/>
          <p:nvPr userDrawn="1"/>
        </p:nvSpPr>
        <p:spPr>
          <a:xfrm>
            <a:off x="0" y="154300"/>
            <a:ext cx="12188825" cy="4619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83C561-0FB2-4A90-AE3E-6297D06B61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6051" y="169289"/>
            <a:ext cx="5568321" cy="457197"/>
          </a:xfrm>
        </p:spPr>
        <p:txBody>
          <a:bodyPr>
            <a:noAutofit/>
          </a:bodyPr>
          <a:lstStyle>
            <a:lvl1pPr algn="l">
              <a:defRPr sz="2000" b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alt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A3 PROBLEM SOLVING TOOL:</a:t>
            </a:r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4797D-A085-4209-8C9E-E7C8C4E36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CBC17-990C-4BFC-9D6E-6CFE952F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C3492-F534-44B9-AAD4-DF2F4638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D110858-2FE9-4368-A208-B075E80939C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00423" y="144463"/>
            <a:ext cx="2908297" cy="482600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1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Contact</a:t>
            </a:r>
            <a:endParaRPr lang="en-IN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07D96E2-2A44-49F2-9856-2FC6F7ED80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74732" y="153195"/>
            <a:ext cx="2050403" cy="465137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1600" b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Date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077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764" y="230249"/>
            <a:ext cx="11669824" cy="457197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764" y="908721"/>
            <a:ext cx="11669824" cy="5217444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0940" y="6303083"/>
            <a:ext cx="3162561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03083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03083"/>
            <a:ext cx="3196263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1218987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1462015">
              <a:defRPr/>
            </a:pPr>
            <a:r>
              <a:rPr lang="en-US" alt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A3 PROBLEM SOLVING TOOL: (Title)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B8B2E614-A57F-4524-8FC5-B224DAAF76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/>
              <a:t>Contact: (Name)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F751DF4-F58D-49CA-8042-988CEDA63C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/>
              <a:t>Date</a:t>
            </a:r>
            <a:r>
              <a:rPr lang="en-IN" dirty="0">
                <a:sym typeface="Wingdings" panose="05000000000000000000" pitchFamily="2" charset="2"/>
              </a:rPr>
              <a:t>: (00/00/0000)</a:t>
            </a:r>
            <a:endParaRPr lang="en-IN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4D7CED7-97A6-4486-A460-7CC9FA1A6AB5}"/>
              </a:ext>
            </a:extLst>
          </p:cNvPr>
          <p:cNvSpPr/>
          <p:nvPr/>
        </p:nvSpPr>
        <p:spPr>
          <a:xfrm>
            <a:off x="162558" y="652911"/>
            <a:ext cx="5857692" cy="1099689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4CD25AB-AC7C-4642-9DDB-73F9F8355A73}"/>
              </a:ext>
            </a:extLst>
          </p:cNvPr>
          <p:cNvSpPr/>
          <p:nvPr/>
        </p:nvSpPr>
        <p:spPr>
          <a:xfrm>
            <a:off x="6169057" y="652909"/>
            <a:ext cx="5857692" cy="2134679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917DAE-48B4-475A-884A-30D54E085986}"/>
              </a:ext>
            </a:extLst>
          </p:cNvPr>
          <p:cNvSpPr txBox="1"/>
          <p:nvPr/>
        </p:nvSpPr>
        <p:spPr>
          <a:xfrm>
            <a:off x="264721" y="687684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BACKGROUND / BUSINESS CASE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0572E0A-06DF-4204-95EF-7AD98E0D2555}"/>
              </a:ext>
            </a:extLst>
          </p:cNvPr>
          <p:cNvCxnSpPr>
            <a:cxnSpLocks/>
          </p:cNvCxnSpPr>
          <p:nvPr/>
        </p:nvCxnSpPr>
        <p:spPr>
          <a:xfrm>
            <a:off x="164311" y="945860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9F943D5-6F34-44B5-BC5E-8540BD976590}"/>
              </a:ext>
            </a:extLst>
          </p:cNvPr>
          <p:cNvSpPr txBox="1"/>
          <p:nvPr/>
        </p:nvSpPr>
        <p:spPr>
          <a:xfrm>
            <a:off x="264721" y="958530"/>
            <a:ext cx="5649085" cy="6933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lvl="0" indent="-171450" defTabSz="1463040">
              <a:lnSpc>
                <a:spcPct val="110000"/>
              </a:lnSpc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issue or problem do we need to solve?</a:t>
            </a:r>
          </a:p>
          <a:p>
            <a:pPr marL="171450" lvl="0" indent="-171450" defTabSz="1463040">
              <a:lnSpc>
                <a:spcPct val="110000"/>
              </a:lnSpc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Why is this issue important to solve now? </a:t>
            </a:r>
          </a:p>
          <a:p>
            <a:pPr marL="171450" lvl="0" indent="-171450" defTabSz="1463040">
              <a:lnSpc>
                <a:spcPct val="110000"/>
              </a:lnSpc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benefits do we anticipate from solving the problem (e.g., quality, timeliness, cost, customer/employee satisfaction)?  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BEE0C3B-FD1C-4F1F-BB35-B81AD8DBEF14}"/>
              </a:ext>
            </a:extLst>
          </p:cNvPr>
          <p:cNvSpPr/>
          <p:nvPr/>
        </p:nvSpPr>
        <p:spPr>
          <a:xfrm>
            <a:off x="162558" y="1805317"/>
            <a:ext cx="5857692" cy="769396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E473FF-812D-4FF8-B19B-E50C691042B7}"/>
              </a:ext>
            </a:extLst>
          </p:cNvPr>
          <p:cNvSpPr txBox="1"/>
          <p:nvPr/>
        </p:nvSpPr>
        <p:spPr>
          <a:xfrm>
            <a:off x="264721" y="1840090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STAKEHOLDERS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747165C-8B1B-4C2C-A086-561893102EBE}"/>
              </a:ext>
            </a:extLst>
          </p:cNvPr>
          <p:cNvCxnSpPr>
            <a:cxnSpLocks/>
          </p:cNvCxnSpPr>
          <p:nvPr/>
        </p:nvCxnSpPr>
        <p:spPr>
          <a:xfrm>
            <a:off x="164311" y="2098266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3210B1D-9257-4EAE-8D0B-1F47405623C4}"/>
              </a:ext>
            </a:extLst>
          </p:cNvPr>
          <p:cNvSpPr txBox="1"/>
          <p:nvPr/>
        </p:nvSpPr>
        <p:spPr>
          <a:xfrm>
            <a:off x="264721" y="2110936"/>
            <a:ext cx="564908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indent="-17145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 are internal and external customers?</a:t>
            </a:r>
          </a:p>
          <a:p>
            <a:pPr marL="171450" indent="-17145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 are team members that will complete the A3 Problem Solving Tool?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F36CFC0-010D-4C49-907E-D6124382C1E4}"/>
              </a:ext>
            </a:extLst>
          </p:cNvPr>
          <p:cNvSpPr/>
          <p:nvPr/>
        </p:nvSpPr>
        <p:spPr>
          <a:xfrm>
            <a:off x="162558" y="2618279"/>
            <a:ext cx="5857692" cy="2333458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1C5516-91D9-4102-AC19-EC991EC0173F}"/>
              </a:ext>
            </a:extLst>
          </p:cNvPr>
          <p:cNvSpPr txBox="1"/>
          <p:nvPr/>
        </p:nvSpPr>
        <p:spPr>
          <a:xfrm>
            <a:off x="264721" y="2653052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CURRENT CONDITION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BDD23F3-542D-4227-BA62-6E3398CBBD90}"/>
              </a:ext>
            </a:extLst>
          </p:cNvPr>
          <p:cNvCxnSpPr>
            <a:cxnSpLocks/>
          </p:cNvCxnSpPr>
          <p:nvPr/>
        </p:nvCxnSpPr>
        <p:spPr>
          <a:xfrm>
            <a:off x="164311" y="2911228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8614ABE-5220-4D00-AAD3-B6DAD8908BA7}"/>
              </a:ext>
            </a:extLst>
          </p:cNvPr>
          <p:cNvSpPr txBox="1"/>
          <p:nvPr/>
        </p:nvSpPr>
        <p:spPr>
          <a:xfrm>
            <a:off x="264721" y="2923898"/>
            <a:ext cx="5649085" cy="18928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lvl="0" indent="-171450" defTabSz="146304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 we know?  What customer, process, program data/measures do we have on the problem (location, patterns, trends, frequency, factors)?   Answer questions like: </a:t>
            </a:r>
            <a:r>
              <a:rPr lang="en-US" sz="9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errors are occurring? </a:t>
            </a:r>
            <a:r>
              <a:rPr lang="en-US" sz="9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making the errors? </a:t>
            </a:r>
            <a:r>
              <a:rPr lang="en-US" sz="9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the errors occurring? </a:t>
            </a:r>
            <a:r>
              <a:rPr lang="en-US" sz="9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the errors occurring? </a:t>
            </a:r>
            <a:r>
              <a:rPr 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the errors occurring?</a:t>
            </a:r>
          </a:p>
          <a:p>
            <a:pPr marL="171450" lvl="0" indent="-171450" defTabSz="146304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don’t we know and need to find out? We may need to develop a Data Collection Plan that includes</a:t>
            </a:r>
            <a:r>
              <a:rPr 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information/data we need to collect,  who will collect the data,  data sources, who will prepare the visuals (bar chart, trend, pie chart), when and who will be sent the data.  </a:t>
            </a:r>
          </a:p>
          <a:p>
            <a:pPr marL="171450" lvl="0" indent="-171450" defTabSz="146304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Problem Statement? </a:t>
            </a:r>
            <a:r>
              <a:rPr 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specific performance measure needs to improve?  We need to understand the scope and nature of the problem before we can create a problem statement.  More analysis may be needed if the team cannot write a problem statement.  </a:t>
            </a:r>
          </a:p>
          <a:p>
            <a:pPr marL="171450" lvl="0" indent="-171450" defTabSz="1463040">
              <a:buClr>
                <a:schemeClr val="accent3"/>
              </a:buClr>
              <a:buFont typeface="Abadi Extra Light" panose="020B0204020104020204" pitchFamily="34" charset="0"/>
              <a:buChar char="►"/>
              <a:defRPr/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48640" lvl="1" indent="-171450" defTabSz="1463040">
              <a:buClr>
                <a:schemeClr val="accent3"/>
              </a:buClr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Example:  Reduce/Increase the number/percent of &lt;?&gt;  from &lt;current level&gt; to &lt;desired level&gt; by &lt;date&gt;.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808E9B8-E0A0-46E0-A727-1333C6CDFE6D}"/>
              </a:ext>
            </a:extLst>
          </p:cNvPr>
          <p:cNvSpPr/>
          <p:nvPr/>
        </p:nvSpPr>
        <p:spPr>
          <a:xfrm>
            <a:off x="162558" y="5001784"/>
            <a:ext cx="5857692" cy="1701916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932E63-2DF6-454E-881E-9C78ECE7DB47}"/>
              </a:ext>
            </a:extLst>
          </p:cNvPr>
          <p:cNvSpPr txBox="1"/>
          <p:nvPr/>
        </p:nvSpPr>
        <p:spPr>
          <a:xfrm>
            <a:off x="264721" y="5036557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ANALYSIS/ROOT CAUSES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24CE9E5-9198-4CB8-8E7D-59AE0D5985AB}"/>
              </a:ext>
            </a:extLst>
          </p:cNvPr>
          <p:cNvCxnSpPr>
            <a:cxnSpLocks/>
          </p:cNvCxnSpPr>
          <p:nvPr/>
        </p:nvCxnSpPr>
        <p:spPr>
          <a:xfrm>
            <a:off x="164311" y="5294733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BF671F8-35C2-4A8E-9186-688B14312B02}"/>
              </a:ext>
            </a:extLst>
          </p:cNvPr>
          <p:cNvSpPr txBox="1"/>
          <p:nvPr/>
        </p:nvSpPr>
        <p:spPr>
          <a:xfrm>
            <a:off x="264721" y="5307403"/>
            <a:ext cx="5649085" cy="133882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indent="-17145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root causes?  Why are the errors occurring? </a:t>
            </a:r>
          </a:p>
          <a:p>
            <a:pPr marL="171450" indent="-171450">
              <a:buClr>
                <a:schemeClr val="accent3"/>
              </a:buClr>
              <a:buFont typeface="Abadi Extra Light" panose="020B0204020104020204" pitchFamily="34" charset="0"/>
              <a:buChar char="►"/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40080" lvl="1" indent="-171450" defTabSz="1463040">
              <a:buClr>
                <a:schemeClr val="accent3"/>
              </a:buClr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the root cause is not obvious, use a root cause analysis tool. Use the simplest tool to show cause-and-effect down to the root cause(s). The root cause should be specific – not vague like “poor communication”.</a:t>
            </a:r>
          </a:p>
          <a:p>
            <a:pPr marL="640080" lvl="1" indent="-171450">
              <a:buClr>
                <a:schemeClr val="accent3"/>
              </a:buClr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Tools: 5 Whys,  Fishbone diagram, or Affinity and Relations diagrams </a:t>
            </a:r>
          </a:p>
          <a:p>
            <a:pPr marL="640080" lvl="1" indent="-171450">
              <a:buClr>
                <a:schemeClr val="accent3"/>
              </a:buClr>
              <a:buFont typeface="Abadi Extra Light" panose="020B0204020104020204" pitchFamily="34" charset="0"/>
              <a:buChar char="►"/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Does our data verify the root causes? – a team may need to collect additional data to verify the root cause(s)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0B5D23-AEA6-485E-A72B-EDBB65AFFA3E}"/>
              </a:ext>
            </a:extLst>
          </p:cNvPr>
          <p:cNvSpPr txBox="1"/>
          <p:nvPr/>
        </p:nvSpPr>
        <p:spPr>
          <a:xfrm>
            <a:off x="6273361" y="687684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SOLUTIONS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1FFE12D-91D3-4F85-8814-10CC41EBE45D}"/>
              </a:ext>
            </a:extLst>
          </p:cNvPr>
          <p:cNvCxnSpPr>
            <a:cxnSpLocks/>
          </p:cNvCxnSpPr>
          <p:nvPr/>
        </p:nvCxnSpPr>
        <p:spPr>
          <a:xfrm>
            <a:off x="6169934" y="945860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E653B6D-6889-4539-AA6A-6264EC1CBFD0}"/>
              </a:ext>
            </a:extLst>
          </p:cNvPr>
          <p:cNvSpPr txBox="1"/>
          <p:nvPr/>
        </p:nvSpPr>
        <p:spPr>
          <a:xfrm>
            <a:off x="6273361" y="958530"/>
            <a:ext cx="5649085" cy="17543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lvl="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solutions will solve the root causes?  (Tools: Brainstorming and Affinity Diagram)</a:t>
            </a:r>
          </a:p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solutions are best and we should recommend?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48640" lvl="1" indent="-171450" defTabSz="146304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Tool for a few primary options: Impact/Difficulty Matrix</a:t>
            </a:r>
          </a:p>
          <a:p>
            <a:pPr marL="548640" lvl="1" indent="-1714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Tool for many options: Criteria Decision Matrix </a:t>
            </a:r>
          </a:p>
          <a:p>
            <a:pPr marL="548640" lvl="1" indent="-1714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 including an evaluation of the status quo (no change) option</a:t>
            </a:r>
          </a:p>
          <a:p>
            <a:pPr marL="548640" lvl="1" indent="-171450">
              <a:buFont typeface="Wingdings" panose="05000000000000000000" pitchFamily="2" charset="2"/>
              <a:buChar char="§"/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lvl="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impacts (positive and negative) may result from implementing the solutions? (Tool: Impact Wheel, FMEA)  </a:t>
            </a:r>
          </a:p>
          <a:p>
            <a:pPr marL="171450" lvl="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will we mitigate or resolve negative impacts?</a:t>
            </a:r>
          </a:p>
          <a:p>
            <a:pPr marL="171450" lvl="0" indent="-171450" defTabSz="146304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communication or stakeholder engagement is needed? (Tool: Communication Plan)</a:t>
            </a:r>
          </a:p>
          <a:p>
            <a:pPr marL="171450" indent="-171450" defTabSz="146304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training is needed?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A25014C-9A09-4976-8861-012A31A1F066}"/>
              </a:ext>
            </a:extLst>
          </p:cNvPr>
          <p:cNvSpPr/>
          <p:nvPr/>
        </p:nvSpPr>
        <p:spPr>
          <a:xfrm>
            <a:off x="6169057" y="2829862"/>
            <a:ext cx="5857692" cy="2710176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1449F5B-5AC9-4C3C-A0CC-6FD7D801C70A}"/>
              </a:ext>
            </a:extLst>
          </p:cNvPr>
          <p:cNvSpPr txBox="1"/>
          <p:nvPr/>
        </p:nvSpPr>
        <p:spPr>
          <a:xfrm>
            <a:off x="6273361" y="2864637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ACTION ITEMS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23A5E08-32C1-4755-AC2B-0B8DC01642AE}"/>
              </a:ext>
            </a:extLst>
          </p:cNvPr>
          <p:cNvCxnSpPr>
            <a:cxnSpLocks/>
          </p:cNvCxnSpPr>
          <p:nvPr/>
        </p:nvCxnSpPr>
        <p:spPr>
          <a:xfrm>
            <a:off x="6169934" y="3122813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0C016567-7EDB-4758-AC41-490E0D4A56C0}"/>
              </a:ext>
            </a:extLst>
          </p:cNvPr>
          <p:cNvSpPr txBox="1"/>
          <p:nvPr/>
        </p:nvSpPr>
        <p:spPr>
          <a:xfrm>
            <a:off x="6273361" y="4946797"/>
            <a:ext cx="5649085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tasks or actions do we need to take? Who will be responsible for the task? When should the task be completed? (Tools: Action Plan, Gantt Chart)</a:t>
            </a:r>
          </a:p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support and resources are needed for each task?</a:t>
            </a:r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769CF52F-2EB0-4C0C-B06F-980E3ABAA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205193"/>
              </p:ext>
            </p:extLst>
          </p:nvPr>
        </p:nvGraphicFramePr>
        <p:xfrm>
          <a:off x="6169057" y="3196890"/>
          <a:ext cx="5855938" cy="16484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05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63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Task</a:t>
                      </a:r>
                    </a:p>
                  </a:txBody>
                  <a:tcPr marL="54000" marR="54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Owner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Proposed</a:t>
                      </a:r>
                      <a:r>
                        <a:rPr lang="en-US" sz="900" baseline="0" dirty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Date</a:t>
                      </a:r>
                      <a:endParaRPr lang="en-US" sz="900" dirty="0">
                        <a:solidFill>
                          <a:schemeClr val="accent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Actual</a:t>
                      </a:r>
                      <a:r>
                        <a:rPr lang="en-US" sz="900" baseline="0" dirty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Date</a:t>
                      </a:r>
                      <a:endParaRPr lang="en-US" sz="900" dirty="0">
                        <a:solidFill>
                          <a:schemeClr val="accent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7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7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7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7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F270E65-4F5A-434A-81E7-D18D27255F64}"/>
              </a:ext>
            </a:extLst>
          </p:cNvPr>
          <p:cNvSpPr/>
          <p:nvPr/>
        </p:nvSpPr>
        <p:spPr>
          <a:xfrm>
            <a:off x="6169057" y="5583716"/>
            <a:ext cx="5857692" cy="1119984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A6F67E0-0143-4609-95BB-341F47F909E7}"/>
              </a:ext>
            </a:extLst>
          </p:cNvPr>
          <p:cNvSpPr txBox="1"/>
          <p:nvPr/>
        </p:nvSpPr>
        <p:spPr>
          <a:xfrm>
            <a:off x="6273361" y="5618489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METRICS/FOLLOW-UP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D607B4A-09C5-4549-BA05-37F49F3ECA62}"/>
              </a:ext>
            </a:extLst>
          </p:cNvPr>
          <p:cNvCxnSpPr>
            <a:cxnSpLocks/>
          </p:cNvCxnSpPr>
          <p:nvPr/>
        </p:nvCxnSpPr>
        <p:spPr>
          <a:xfrm>
            <a:off x="6169934" y="5876665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B9D64ED-6D79-435C-B1A4-2CDB66CBD1A3}"/>
              </a:ext>
            </a:extLst>
          </p:cNvPr>
          <p:cNvSpPr txBox="1"/>
          <p:nvPr/>
        </p:nvSpPr>
        <p:spPr>
          <a:xfrm>
            <a:off x="6273361" y="5955956"/>
            <a:ext cx="5649085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metrics will we use to track progress and performance?  How will we validate results?</a:t>
            </a:r>
          </a:p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and when will we check progress and performance (e.g., daily, weekly, 30, 60, 90-days)?</a:t>
            </a:r>
          </a:p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processes will we use to enable, assure, and sustain success?</a:t>
            </a:r>
          </a:p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will we communicate results and share what we learn with others?</a:t>
            </a:r>
          </a:p>
        </p:txBody>
      </p: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defTabSz="1462015">
              <a:defRPr/>
            </a:pPr>
            <a:r>
              <a:rPr lang="en-US" alt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A3 PROBLEM SOLVING TOOL: (Title)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B8B2E614-A57F-4524-8FC5-B224DAAF76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/>
              <a:t>Contact: (Name)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F751DF4-F58D-49CA-8042-988CEDA63C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dirty="0"/>
              <a:t>Date</a:t>
            </a:r>
            <a:r>
              <a:rPr lang="en-IN" dirty="0">
                <a:sym typeface="Wingdings" panose="05000000000000000000" pitchFamily="2" charset="2"/>
              </a:rPr>
              <a:t>: (00/00/0000)</a:t>
            </a:r>
            <a:endParaRPr lang="en-IN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4D7CED7-97A6-4486-A460-7CC9FA1A6AB5}"/>
              </a:ext>
            </a:extLst>
          </p:cNvPr>
          <p:cNvSpPr/>
          <p:nvPr/>
        </p:nvSpPr>
        <p:spPr>
          <a:xfrm>
            <a:off x="162558" y="652911"/>
            <a:ext cx="5857692" cy="1099689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38100" dist="12700" dir="2700000" algn="tl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14CD25AB-AC7C-4642-9DDB-73F9F8355A73}"/>
              </a:ext>
            </a:extLst>
          </p:cNvPr>
          <p:cNvSpPr/>
          <p:nvPr/>
        </p:nvSpPr>
        <p:spPr>
          <a:xfrm>
            <a:off x="6169057" y="652909"/>
            <a:ext cx="5857692" cy="2134679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38100" dist="12700" dir="2700000" algn="tl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0917DAE-48B4-475A-884A-30D54E085986}"/>
              </a:ext>
            </a:extLst>
          </p:cNvPr>
          <p:cNvSpPr txBox="1"/>
          <p:nvPr/>
        </p:nvSpPr>
        <p:spPr>
          <a:xfrm>
            <a:off x="264721" y="687684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BACKGROUND / BUSINESS CASE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0572E0A-06DF-4204-95EF-7AD98E0D2555}"/>
              </a:ext>
            </a:extLst>
          </p:cNvPr>
          <p:cNvCxnSpPr>
            <a:cxnSpLocks/>
          </p:cNvCxnSpPr>
          <p:nvPr/>
        </p:nvCxnSpPr>
        <p:spPr>
          <a:xfrm>
            <a:off x="164311" y="945860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9F943D5-6F34-44B5-BC5E-8540BD976590}"/>
              </a:ext>
            </a:extLst>
          </p:cNvPr>
          <p:cNvSpPr txBox="1"/>
          <p:nvPr/>
        </p:nvSpPr>
        <p:spPr>
          <a:xfrm>
            <a:off x="264721" y="958530"/>
            <a:ext cx="5649085" cy="69339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lvl="0" indent="-171450" defTabSz="1463040">
              <a:lnSpc>
                <a:spcPct val="110000"/>
              </a:lnSpc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issue or problem do we need to solve?</a:t>
            </a:r>
          </a:p>
          <a:p>
            <a:pPr marL="171450" lvl="0" indent="-171450" defTabSz="1463040">
              <a:lnSpc>
                <a:spcPct val="110000"/>
              </a:lnSpc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Why is this issue important to solve now? </a:t>
            </a:r>
          </a:p>
          <a:p>
            <a:pPr marL="171450" lvl="0" indent="-171450" defTabSz="1463040">
              <a:lnSpc>
                <a:spcPct val="110000"/>
              </a:lnSpc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benefits do we anticipate from solving the problem (e.g., quality, timeliness, cost, customer/employee satisfaction)?  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BEE0C3B-FD1C-4F1F-BB35-B81AD8DBEF14}"/>
              </a:ext>
            </a:extLst>
          </p:cNvPr>
          <p:cNvSpPr/>
          <p:nvPr/>
        </p:nvSpPr>
        <p:spPr>
          <a:xfrm>
            <a:off x="162558" y="1805317"/>
            <a:ext cx="5857692" cy="769396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38100" dist="12700" dir="2700000" algn="tl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6E473FF-812D-4FF8-B19B-E50C691042B7}"/>
              </a:ext>
            </a:extLst>
          </p:cNvPr>
          <p:cNvSpPr txBox="1"/>
          <p:nvPr/>
        </p:nvSpPr>
        <p:spPr>
          <a:xfrm>
            <a:off x="264721" y="1840090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STAKEHOLDERS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747165C-8B1B-4C2C-A086-561893102EBE}"/>
              </a:ext>
            </a:extLst>
          </p:cNvPr>
          <p:cNvCxnSpPr>
            <a:cxnSpLocks/>
          </p:cNvCxnSpPr>
          <p:nvPr/>
        </p:nvCxnSpPr>
        <p:spPr>
          <a:xfrm>
            <a:off x="164311" y="2098266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3210B1D-9257-4EAE-8D0B-1F47405623C4}"/>
              </a:ext>
            </a:extLst>
          </p:cNvPr>
          <p:cNvSpPr txBox="1"/>
          <p:nvPr/>
        </p:nvSpPr>
        <p:spPr>
          <a:xfrm>
            <a:off x="264721" y="2110936"/>
            <a:ext cx="5649085" cy="369332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indent="-17145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 are internal and external customers?</a:t>
            </a:r>
          </a:p>
          <a:p>
            <a:pPr marL="171450" indent="-17145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 are team members that will complete the A3 Problem Solving Tool?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F36CFC0-010D-4C49-907E-D6124382C1E4}"/>
              </a:ext>
            </a:extLst>
          </p:cNvPr>
          <p:cNvSpPr/>
          <p:nvPr/>
        </p:nvSpPr>
        <p:spPr>
          <a:xfrm>
            <a:off x="162558" y="2618279"/>
            <a:ext cx="5857692" cy="2333458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38100" dist="12700" dir="2700000" algn="tl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1C5516-91D9-4102-AC19-EC991EC0173F}"/>
              </a:ext>
            </a:extLst>
          </p:cNvPr>
          <p:cNvSpPr txBox="1"/>
          <p:nvPr/>
        </p:nvSpPr>
        <p:spPr>
          <a:xfrm>
            <a:off x="264721" y="2653052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CURRENT CONDITION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BDD23F3-542D-4227-BA62-6E3398CBBD90}"/>
              </a:ext>
            </a:extLst>
          </p:cNvPr>
          <p:cNvCxnSpPr>
            <a:cxnSpLocks/>
          </p:cNvCxnSpPr>
          <p:nvPr/>
        </p:nvCxnSpPr>
        <p:spPr>
          <a:xfrm>
            <a:off x="164311" y="2911228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18614ABE-5220-4D00-AAD3-B6DAD8908BA7}"/>
              </a:ext>
            </a:extLst>
          </p:cNvPr>
          <p:cNvSpPr txBox="1"/>
          <p:nvPr/>
        </p:nvSpPr>
        <p:spPr>
          <a:xfrm>
            <a:off x="264721" y="2923898"/>
            <a:ext cx="5649085" cy="18928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lvl="0" indent="-171450" defTabSz="146304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 we know?  What customer, process, program data/measures do we have on the problem (location, patterns, trends, frequency, factors)?   Answer questions like: </a:t>
            </a:r>
            <a:r>
              <a:rPr lang="en-US" sz="9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errors are occurring? </a:t>
            </a:r>
            <a:r>
              <a:rPr lang="en-US" sz="9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Who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making the errors? </a:t>
            </a:r>
            <a:r>
              <a:rPr lang="en-US" sz="9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the errors occurring? </a:t>
            </a:r>
            <a:r>
              <a:rPr lang="en-US" sz="9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the errors occurring? </a:t>
            </a:r>
            <a:r>
              <a:rPr 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the errors occurring?</a:t>
            </a:r>
          </a:p>
          <a:p>
            <a:pPr marL="171450" lvl="0" indent="-171450" defTabSz="146304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don’t we know and need to find out? We may need to develop a Data Collection Plan that includes</a:t>
            </a:r>
            <a:r>
              <a:rPr 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information/data we need to collect,  who will collect the data,  data sources, who will prepare the visuals (bar chart, trend, pie chart), when and who will be sent the data.  </a:t>
            </a:r>
          </a:p>
          <a:p>
            <a:pPr marL="171450" lvl="0" indent="-171450" defTabSz="146304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Problem Statement? </a:t>
            </a:r>
            <a:r>
              <a:rPr lang="en-US" sz="9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specific performance measure needs to improve?  We need to understand the scope and nature of the problem before we can create a problem statement.  More analysis may be needed if the team cannot write a problem statement.  </a:t>
            </a:r>
          </a:p>
          <a:p>
            <a:pPr marL="171450" lvl="0" indent="-171450" defTabSz="1463040">
              <a:buClr>
                <a:schemeClr val="accent3"/>
              </a:buClr>
              <a:buFont typeface="Abadi Extra Light" panose="020B0204020104020204" pitchFamily="34" charset="0"/>
              <a:buChar char="►"/>
              <a:defRPr/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48640" lvl="1" indent="-171450" defTabSz="1463040">
              <a:buClr>
                <a:schemeClr val="accent3"/>
              </a:buClr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Example:  Reduce/Increase the number/percent of &lt;?&gt;  from &lt;current level&gt; to &lt;desired level&gt; by &lt;date&gt;.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808E9B8-E0A0-46E0-A727-1333C6CDFE6D}"/>
              </a:ext>
            </a:extLst>
          </p:cNvPr>
          <p:cNvSpPr/>
          <p:nvPr/>
        </p:nvSpPr>
        <p:spPr>
          <a:xfrm>
            <a:off x="162558" y="5001784"/>
            <a:ext cx="5857692" cy="1701916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38100" dist="12700" dir="2700000" algn="tl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932E63-2DF6-454E-881E-9C78ECE7DB47}"/>
              </a:ext>
            </a:extLst>
          </p:cNvPr>
          <p:cNvSpPr txBox="1"/>
          <p:nvPr/>
        </p:nvSpPr>
        <p:spPr>
          <a:xfrm>
            <a:off x="264721" y="5036557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ANALYSIS/ROOT CAUSES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24CE9E5-9198-4CB8-8E7D-59AE0D5985AB}"/>
              </a:ext>
            </a:extLst>
          </p:cNvPr>
          <p:cNvCxnSpPr>
            <a:cxnSpLocks/>
          </p:cNvCxnSpPr>
          <p:nvPr/>
        </p:nvCxnSpPr>
        <p:spPr>
          <a:xfrm>
            <a:off x="164311" y="5294733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CBF671F8-35C2-4A8E-9186-688B14312B02}"/>
              </a:ext>
            </a:extLst>
          </p:cNvPr>
          <p:cNvSpPr txBox="1"/>
          <p:nvPr/>
        </p:nvSpPr>
        <p:spPr>
          <a:xfrm>
            <a:off x="264721" y="5307403"/>
            <a:ext cx="5649085" cy="1338828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indent="-17145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root causes?  Why are the errors occurring? </a:t>
            </a:r>
          </a:p>
          <a:p>
            <a:pPr marL="171450" indent="-171450">
              <a:buClr>
                <a:schemeClr val="accent3"/>
              </a:buClr>
              <a:buFont typeface="Abadi Extra Light" panose="020B0204020104020204" pitchFamily="34" charset="0"/>
              <a:buChar char="►"/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640080" lvl="1" indent="-171450" defTabSz="1463040">
              <a:buClr>
                <a:schemeClr val="accent3"/>
              </a:buClr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the root cause is not obvious, use a root cause analysis tool. Use the simplest tool to show cause-and-effect down to the root cause(s). The root cause should be specific – not vague like “poor communication”.</a:t>
            </a:r>
          </a:p>
          <a:p>
            <a:pPr marL="640080" lvl="1" indent="-171450">
              <a:buClr>
                <a:schemeClr val="accent3"/>
              </a:buClr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Tools: 5 Whys,  Fishbone diagram, or Affinity and Relations diagrams </a:t>
            </a:r>
          </a:p>
          <a:p>
            <a:pPr marL="640080" lvl="1" indent="-171450">
              <a:buClr>
                <a:schemeClr val="accent3"/>
              </a:buClr>
              <a:buFont typeface="Abadi Extra Light" panose="020B0204020104020204" pitchFamily="34" charset="0"/>
              <a:buChar char="►"/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lvl="0" indent="-285750">
              <a:buClr>
                <a:schemeClr val="accent3"/>
              </a:buCl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Does our data verify the root causes? – a team may need to collect additional data to verify the root cause(s)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0B5D23-AEA6-485E-A72B-EDBB65AFFA3E}"/>
              </a:ext>
            </a:extLst>
          </p:cNvPr>
          <p:cNvSpPr txBox="1"/>
          <p:nvPr/>
        </p:nvSpPr>
        <p:spPr>
          <a:xfrm>
            <a:off x="6273361" y="687684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SOLUTIONS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1FFE12D-91D3-4F85-8814-10CC41EBE45D}"/>
              </a:ext>
            </a:extLst>
          </p:cNvPr>
          <p:cNvCxnSpPr>
            <a:cxnSpLocks/>
          </p:cNvCxnSpPr>
          <p:nvPr/>
        </p:nvCxnSpPr>
        <p:spPr>
          <a:xfrm>
            <a:off x="6169934" y="945860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E653B6D-6889-4539-AA6A-6264EC1CBFD0}"/>
              </a:ext>
            </a:extLst>
          </p:cNvPr>
          <p:cNvSpPr txBox="1"/>
          <p:nvPr/>
        </p:nvSpPr>
        <p:spPr>
          <a:xfrm>
            <a:off x="6273361" y="958530"/>
            <a:ext cx="5649085" cy="175432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lvl="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solutions will solve the root causes?  (Tools: Brainstorming and Affinity Diagram)</a:t>
            </a:r>
          </a:p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solutions are best and we should recommend?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48640" lvl="1" indent="-171450" defTabSz="146304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Tool for a few primary options: Impact/Difficulty Matrix</a:t>
            </a:r>
          </a:p>
          <a:p>
            <a:pPr marL="548640" lvl="1" indent="-1714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Tool for many options: Criteria Decision Matrix </a:t>
            </a:r>
          </a:p>
          <a:p>
            <a:pPr marL="548640" lvl="1" indent="-1714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 including an evaluation of the status quo (no change) option</a:t>
            </a:r>
          </a:p>
          <a:p>
            <a:pPr marL="548640" lvl="1" indent="-171450">
              <a:buFont typeface="Wingdings" panose="05000000000000000000" pitchFamily="2" charset="2"/>
              <a:buChar char="§"/>
            </a:pP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lvl="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impacts (positive and negative) may result from implementing the solutions? (Tool: Impact Wheel, FMEA)  </a:t>
            </a:r>
          </a:p>
          <a:p>
            <a:pPr marL="171450" lvl="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will we mitigate or resolve negative impacts?</a:t>
            </a:r>
          </a:p>
          <a:p>
            <a:pPr marL="171450" lvl="0" indent="-171450" defTabSz="146304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communication or stakeholder engagement is needed? (Tool: Communication Plan)</a:t>
            </a:r>
          </a:p>
          <a:p>
            <a:pPr marL="171450" indent="-171450" defTabSz="146304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  <a:defRPr/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training is needed?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A25014C-9A09-4976-8861-012A31A1F066}"/>
              </a:ext>
            </a:extLst>
          </p:cNvPr>
          <p:cNvSpPr/>
          <p:nvPr/>
        </p:nvSpPr>
        <p:spPr>
          <a:xfrm>
            <a:off x="6169057" y="2829862"/>
            <a:ext cx="5857692" cy="2710176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38100" dist="12700" dir="2700000" algn="tl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1449F5B-5AC9-4C3C-A0CC-6FD7D801C70A}"/>
              </a:ext>
            </a:extLst>
          </p:cNvPr>
          <p:cNvSpPr txBox="1"/>
          <p:nvPr/>
        </p:nvSpPr>
        <p:spPr>
          <a:xfrm>
            <a:off x="6273361" y="2864637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ACTION ITEMS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23A5E08-32C1-4755-AC2B-0B8DC01642AE}"/>
              </a:ext>
            </a:extLst>
          </p:cNvPr>
          <p:cNvCxnSpPr>
            <a:cxnSpLocks/>
          </p:cNvCxnSpPr>
          <p:nvPr/>
        </p:nvCxnSpPr>
        <p:spPr>
          <a:xfrm>
            <a:off x="6169934" y="3122813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0C016567-7EDB-4758-AC41-490E0D4A56C0}"/>
              </a:ext>
            </a:extLst>
          </p:cNvPr>
          <p:cNvSpPr txBox="1"/>
          <p:nvPr/>
        </p:nvSpPr>
        <p:spPr>
          <a:xfrm>
            <a:off x="6273361" y="4946797"/>
            <a:ext cx="5649085" cy="5078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tasks or actions do we need to take? Who will be responsible for the task? When should the task be completed? (Tools: Action Plan, Gantt Chart)</a:t>
            </a:r>
          </a:p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support and resources are needed for each task?</a:t>
            </a:r>
          </a:p>
        </p:txBody>
      </p:sp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769CF52F-2EB0-4C0C-B06F-980E3ABAA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048995"/>
              </p:ext>
            </p:extLst>
          </p:nvPr>
        </p:nvGraphicFramePr>
        <p:xfrm>
          <a:off x="6169057" y="3196890"/>
          <a:ext cx="5855938" cy="16484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05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6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3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635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Task</a:t>
                      </a:r>
                    </a:p>
                  </a:txBody>
                  <a:tcPr marL="54000" marR="54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Owner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Proposed</a:t>
                      </a:r>
                      <a:r>
                        <a:rPr lang="en-US" sz="900" baseline="0" dirty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Date</a:t>
                      </a:r>
                      <a:endParaRPr lang="en-US" sz="900" dirty="0">
                        <a:solidFill>
                          <a:schemeClr val="accent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Actual</a:t>
                      </a:r>
                      <a:r>
                        <a:rPr lang="en-US" sz="900" baseline="0" dirty="0">
                          <a:solidFill>
                            <a:schemeClr val="accent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Date</a:t>
                      </a:r>
                      <a:endParaRPr lang="en-US" sz="900" dirty="0">
                        <a:solidFill>
                          <a:schemeClr val="accent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7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7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7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7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771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F270E65-4F5A-434A-81E7-D18D27255F64}"/>
              </a:ext>
            </a:extLst>
          </p:cNvPr>
          <p:cNvSpPr/>
          <p:nvPr/>
        </p:nvSpPr>
        <p:spPr>
          <a:xfrm>
            <a:off x="6169057" y="5583716"/>
            <a:ext cx="5857692" cy="1119984"/>
          </a:xfrm>
          <a:prstGeom prst="roundRect">
            <a:avLst>
              <a:gd name="adj" fmla="val 999"/>
            </a:avLst>
          </a:prstGeom>
          <a:solidFill>
            <a:schemeClr val="bg1"/>
          </a:solidFill>
          <a:ln>
            <a:noFill/>
          </a:ln>
          <a:effectLst>
            <a:outerShdw blurRad="38100" dist="12700" dir="2700000" algn="tl" rotWithShape="0">
              <a:prstClr val="black">
                <a:alpha val="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A6F67E0-0143-4609-95BB-341F47F909E7}"/>
              </a:ext>
            </a:extLst>
          </p:cNvPr>
          <p:cNvSpPr txBox="1"/>
          <p:nvPr/>
        </p:nvSpPr>
        <p:spPr>
          <a:xfrm>
            <a:off x="6273361" y="5618489"/>
            <a:ext cx="5649085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2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METRICS/FOLLOW-UP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D607B4A-09C5-4549-BA05-37F49F3ECA62}"/>
              </a:ext>
            </a:extLst>
          </p:cNvPr>
          <p:cNvCxnSpPr>
            <a:cxnSpLocks/>
          </p:cNvCxnSpPr>
          <p:nvPr/>
        </p:nvCxnSpPr>
        <p:spPr>
          <a:xfrm>
            <a:off x="6169934" y="5876665"/>
            <a:ext cx="5855939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B9D64ED-6D79-435C-B1A4-2CDB66CBD1A3}"/>
              </a:ext>
            </a:extLst>
          </p:cNvPr>
          <p:cNvSpPr txBox="1"/>
          <p:nvPr/>
        </p:nvSpPr>
        <p:spPr>
          <a:xfrm>
            <a:off x="6273361" y="5955956"/>
            <a:ext cx="5649085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metrics will we use to track progress and performance?  How will we validate results?</a:t>
            </a:r>
          </a:p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and when will we check progress and performance (e.g., daily, weekly, 30, 60, 90-days)?</a:t>
            </a:r>
          </a:p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processes will we use to enable, assure, and sustain success?</a:t>
            </a:r>
          </a:p>
          <a:p>
            <a:pPr marL="171450" indent="-171450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will we communicate results and share what we learn with others?</a:t>
            </a:r>
          </a:p>
        </p:txBody>
      </p:sp>
    </p:spTree>
    <p:extLst>
      <p:ext uri="{BB962C8B-B14F-4D97-AF65-F5344CB8AC3E}">
        <p14:creationId xmlns:p14="http://schemas.microsoft.com/office/powerpoint/2010/main" val="2728046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E60FA"/>
      </a:accent1>
      <a:accent2>
        <a:srgbClr val="CDCFDE"/>
      </a:accent2>
      <a:accent3>
        <a:srgbClr val="8BB74C"/>
      </a:accent3>
      <a:accent4>
        <a:srgbClr val="F0F4F9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5479</TotalTime>
  <Words>1234</Words>
  <Application>Microsoft Office PowerPoint</Application>
  <PresentationFormat>Custom</PresentationFormat>
  <Paragraphs>96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Abadi Extra Light</vt:lpstr>
      <vt:lpstr>Arial</vt:lpstr>
      <vt:lpstr>Calibri</vt:lpstr>
      <vt:lpstr>Open Sans</vt:lpstr>
      <vt:lpstr>Wingdings</vt:lpstr>
      <vt:lpstr>Office Theme</vt:lpstr>
      <vt:lpstr>A3 PROBLEM SOLVING TOOL: (Title)</vt:lpstr>
      <vt:lpstr>A3 PROBLEM SOLVING TOOL: (Title)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CAPM Efficient Frontier Curve for PowerPoint</dc:title>
  <dc:creator>Julian</dc:creator>
  <cp:lastModifiedBy>THAPA, Rashmi (SALISBURY NHS FOUNDATION TRUST)</cp:lastModifiedBy>
  <cp:revision>113</cp:revision>
  <dcterms:created xsi:type="dcterms:W3CDTF">2013-09-12T13:05:01Z</dcterms:created>
  <dcterms:modified xsi:type="dcterms:W3CDTF">2022-11-24T10:07:19Z</dcterms:modified>
</cp:coreProperties>
</file>