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6858000" cy="9144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946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on Pleat" userId="8535bbb88f669184" providerId="LiveId" clId="{6EA9231E-FD31-4214-9A80-E6929EA52CFF}"/>
    <pc:docChg chg="undo custSel modSld">
      <pc:chgData name="Jonathon Pleat" userId="8535bbb88f669184" providerId="LiveId" clId="{6EA9231E-FD31-4214-9A80-E6929EA52CFF}" dt="2018-01-30T20:43:29.826" v="449" actId="1076"/>
      <pc:docMkLst>
        <pc:docMk/>
      </pc:docMkLst>
      <pc:sldChg chg="addSp delSp modSp">
        <pc:chgData name="Jonathon Pleat" userId="8535bbb88f669184" providerId="LiveId" clId="{6EA9231E-FD31-4214-9A80-E6929EA52CFF}" dt="2018-01-30T20:43:29.826" v="449" actId="1076"/>
        <pc:sldMkLst>
          <pc:docMk/>
          <pc:sldMk cId="911766776" sldId="256"/>
        </pc:sldMkLst>
        <pc:spChg chg="add mod">
          <ac:chgData name="Jonathon Pleat" userId="8535bbb88f669184" providerId="LiveId" clId="{6EA9231E-FD31-4214-9A80-E6929EA52CFF}" dt="2018-01-30T20:43:03.841" v="442"/>
          <ac:spMkLst>
            <pc:docMk/>
            <pc:sldMk cId="911766776" sldId="256"/>
            <ac:spMk id="3" creationId="{CFCE466B-0679-432F-BEE8-4E6F96515F37}"/>
          </ac:spMkLst>
        </pc:spChg>
        <pc:spChg chg="mod">
          <ac:chgData name="Jonathon Pleat" userId="8535bbb88f669184" providerId="LiveId" clId="{6EA9231E-FD31-4214-9A80-E6929EA52CFF}" dt="2018-01-30T20:35:45.912" v="149" actId="20577"/>
          <ac:spMkLst>
            <pc:docMk/>
            <pc:sldMk cId="911766776" sldId="256"/>
            <ac:spMk id="4" creationId="{00000000-0000-0000-0000-000000000000}"/>
          </ac:spMkLst>
        </pc:spChg>
        <pc:spChg chg="mod">
          <ac:chgData name="Jonathon Pleat" userId="8535bbb88f669184" providerId="LiveId" clId="{6EA9231E-FD31-4214-9A80-E6929EA52CFF}" dt="2018-01-30T20:36:16.258" v="154" actId="14100"/>
          <ac:spMkLst>
            <pc:docMk/>
            <pc:sldMk cId="911766776" sldId="256"/>
            <ac:spMk id="5" creationId="{00000000-0000-0000-0000-000000000000}"/>
          </ac:spMkLst>
        </pc:spChg>
        <pc:spChg chg="mod">
          <ac:chgData name="Jonathon Pleat" userId="8535bbb88f669184" providerId="LiveId" clId="{6EA9231E-FD31-4214-9A80-E6929EA52CFF}" dt="2018-01-30T19:54:37.328" v="38" actId="115"/>
          <ac:spMkLst>
            <pc:docMk/>
            <pc:sldMk cId="911766776" sldId="256"/>
            <ac:spMk id="12" creationId="{00000000-0000-0000-0000-000000000000}"/>
          </ac:spMkLst>
        </pc:spChg>
        <pc:spChg chg="mod">
          <ac:chgData name="Jonathon Pleat" userId="8535bbb88f669184" providerId="LiveId" clId="{6EA9231E-FD31-4214-9A80-E6929EA52CFF}" dt="2018-01-30T20:35:28.660" v="147" actId="6549"/>
          <ac:spMkLst>
            <pc:docMk/>
            <pc:sldMk cId="911766776" sldId="256"/>
            <ac:spMk id="13" creationId="{00000000-0000-0000-0000-000000000000}"/>
          </ac:spMkLst>
        </pc:spChg>
        <pc:spChg chg="mod">
          <ac:chgData name="Jonathon Pleat" userId="8535bbb88f669184" providerId="LiveId" clId="{6EA9231E-FD31-4214-9A80-E6929EA52CFF}" dt="2018-01-30T20:36:45.770" v="161" actId="14100"/>
          <ac:spMkLst>
            <pc:docMk/>
            <pc:sldMk cId="911766776" sldId="256"/>
            <ac:spMk id="22" creationId="{00000000-0000-0000-0000-000000000000}"/>
          </ac:spMkLst>
        </pc:spChg>
        <pc:spChg chg="mod">
          <ac:chgData name="Jonathon Pleat" userId="8535bbb88f669184" providerId="LiveId" clId="{6EA9231E-FD31-4214-9A80-E6929EA52CFF}" dt="2018-01-30T20:36:08.018" v="153" actId="14100"/>
          <ac:spMkLst>
            <pc:docMk/>
            <pc:sldMk cId="911766776" sldId="256"/>
            <ac:spMk id="24" creationId="{00000000-0000-0000-0000-000000000000}"/>
          </ac:spMkLst>
        </pc:spChg>
        <pc:spChg chg="mod">
          <ac:chgData name="Jonathon Pleat" userId="8535bbb88f669184" providerId="LiveId" clId="{6EA9231E-FD31-4214-9A80-E6929EA52CFF}" dt="2018-01-30T20:36:28.786" v="158" actId="14100"/>
          <ac:spMkLst>
            <pc:docMk/>
            <pc:sldMk cId="911766776" sldId="256"/>
            <ac:spMk id="25" creationId="{00000000-0000-0000-0000-000000000000}"/>
          </ac:spMkLst>
        </pc:spChg>
        <pc:spChg chg="add mod">
          <ac:chgData name="Jonathon Pleat" userId="8535bbb88f669184" providerId="LiveId" clId="{6EA9231E-FD31-4214-9A80-E6929EA52CFF}" dt="2018-01-30T20:43:22.970" v="448" actId="14100"/>
          <ac:spMkLst>
            <pc:docMk/>
            <pc:sldMk cId="911766776" sldId="256"/>
            <ac:spMk id="30" creationId="{425C9546-1C40-4A76-BE2B-8389BEDE4727}"/>
          </ac:spMkLst>
        </pc:spChg>
        <pc:spChg chg="mod">
          <ac:chgData name="Jonathon Pleat" userId="8535bbb88f669184" providerId="LiveId" clId="{6EA9231E-FD31-4214-9A80-E6929EA52CFF}" dt="2018-01-30T20:41:48.722" v="429" actId="1076"/>
          <ac:spMkLst>
            <pc:docMk/>
            <pc:sldMk cId="911766776" sldId="256"/>
            <ac:spMk id="32" creationId="{00000000-0000-0000-0000-000000000000}"/>
          </ac:spMkLst>
        </pc:spChg>
        <pc:spChg chg="mod">
          <ac:chgData name="Jonathon Pleat" userId="8535bbb88f669184" providerId="LiveId" clId="{6EA9231E-FD31-4214-9A80-E6929EA52CFF}" dt="2018-01-30T20:39:59.914" v="295" actId="6549"/>
          <ac:spMkLst>
            <pc:docMk/>
            <pc:sldMk cId="911766776" sldId="256"/>
            <ac:spMk id="34" creationId="{00000000-0000-0000-0000-000000000000}"/>
          </ac:spMkLst>
        </pc:spChg>
        <pc:spChg chg="mod">
          <ac:chgData name="Jonathon Pleat" userId="8535bbb88f669184" providerId="LiveId" clId="{6EA9231E-FD31-4214-9A80-E6929EA52CFF}" dt="2018-01-30T20:37:41.506" v="168" actId="1076"/>
          <ac:spMkLst>
            <pc:docMk/>
            <pc:sldMk cId="911766776" sldId="256"/>
            <ac:spMk id="36" creationId="{00000000-0000-0000-0000-000000000000}"/>
          </ac:spMkLst>
        </pc:spChg>
        <pc:spChg chg="mod">
          <ac:chgData name="Jonathon Pleat" userId="8535bbb88f669184" providerId="LiveId" clId="{6EA9231E-FD31-4214-9A80-E6929EA52CFF}" dt="2018-01-30T20:36:41.146" v="160" actId="14100"/>
          <ac:spMkLst>
            <pc:docMk/>
            <pc:sldMk cId="911766776" sldId="256"/>
            <ac:spMk id="38" creationId="{00000000-0000-0000-0000-000000000000}"/>
          </ac:spMkLst>
        </pc:spChg>
        <pc:spChg chg="del">
          <ac:chgData name="Jonathon Pleat" userId="8535bbb88f669184" providerId="LiveId" clId="{6EA9231E-FD31-4214-9A80-E6929EA52CFF}" dt="2018-01-30T20:34:55.186" v="141" actId="478"/>
          <ac:spMkLst>
            <pc:docMk/>
            <pc:sldMk cId="911766776" sldId="256"/>
            <ac:spMk id="42" creationId="{00000000-0000-0000-0000-000000000000}"/>
          </ac:spMkLst>
        </pc:spChg>
        <pc:spChg chg="mod">
          <ac:chgData name="Jonathon Pleat" userId="8535bbb88f669184" providerId="LiveId" clId="{6EA9231E-FD31-4214-9A80-E6929EA52CFF}" dt="2018-01-30T20:37:35.026" v="167" actId="1076"/>
          <ac:spMkLst>
            <pc:docMk/>
            <pc:sldMk cId="911766776" sldId="256"/>
            <ac:spMk id="49" creationId="{00000000-0000-0000-0000-000000000000}"/>
          </ac:spMkLst>
        </pc:spChg>
        <pc:picChg chg="del">
          <ac:chgData name="Jonathon Pleat" userId="8535bbb88f669184" providerId="LiveId" clId="{6EA9231E-FD31-4214-9A80-E6929EA52CFF}" dt="2018-01-30T20:35:08.584" v="142" actId="478"/>
          <ac:picMkLst>
            <pc:docMk/>
            <pc:sldMk cId="911766776" sldId="256"/>
            <ac:picMk id="23" creationId="{00000000-0000-0000-0000-000000000000}"/>
          </ac:picMkLst>
        </pc:picChg>
        <pc:picChg chg="mod">
          <ac:chgData name="Jonathon Pleat" userId="8535bbb88f669184" providerId="LiveId" clId="{6EA9231E-FD31-4214-9A80-E6929EA52CFF}" dt="2018-01-30T20:43:29.826" v="449" actId="1076"/>
          <ac:picMkLst>
            <pc:docMk/>
            <pc:sldMk cId="911766776" sldId="256"/>
            <ac:picMk id="37" creationId="{00000000-0000-0000-0000-000000000000}"/>
          </ac:picMkLst>
        </pc:picChg>
        <pc:picChg chg="mod">
          <ac:chgData name="Jonathon Pleat" userId="8535bbb88f669184" providerId="LiveId" clId="{6EA9231E-FD31-4214-9A80-E6929EA52CFF}" dt="2018-01-30T20:41:51.202" v="430" actId="1076"/>
          <ac:picMkLst>
            <pc:docMk/>
            <pc:sldMk cId="911766776" sldId="256"/>
            <ac:picMk id="1026" creationId="{00000000-0000-0000-0000-000000000000}"/>
          </ac:picMkLst>
        </pc:picChg>
        <pc:cxnChg chg="del mod">
          <ac:chgData name="Jonathon Pleat" userId="8535bbb88f669184" providerId="LiveId" clId="{6EA9231E-FD31-4214-9A80-E6929EA52CFF}" dt="2018-01-30T20:36:31.876" v="159" actId="478"/>
          <ac:cxnSpMkLst>
            <pc:docMk/>
            <pc:sldMk cId="911766776" sldId="256"/>
            <ac:cxnSpMk id="21" creationId="{00000000-0000-0000-0000-000000000000}"/>
          </ac:cxnSpMkLst>
        </pc:cxnChg>
        <pc:cxnChg chg="mod">
          <ac:chgData name="Jonathon Pleat" userId="8535bbb88f669184" providerId="LiveId" clId="{6EA9231E-FD31-4214-9A80-E6929EA52CFF}" dt="2018-01-30T20:37:26.466" v="166" actId="1076"/>
          <ac:cxnSpMkLst>
            <pc:docMk/>
            <pc:sldMk cId="911766776" sldId="256"/>
            <ac:cxnSpMk id="50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509-2EC8-43A6-9A3E-656DB191AB7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4D2B-960C-4CF0-BDC2-63B62F968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61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509-2EC8-43A6-9A3E-656DB191AB7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4D2B-960C-4CF0-BDC2-63B62F968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76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509-2EC8-43A6-9A3E-656DB191AB7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4D2B-960C-4CF0-BDC2-63B62F968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98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509-2EC8-43A6-9A3E-656DB191AB7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4D2B-960C-4CF0-BDC2-63B62F968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20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509-2EC8-43A6-9A3E-656DB191AB7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4D2B-960C-4CF0-BDC2-63B62F968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11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509-2EC8-43A6-9A3E-656DB191AB7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4D2B-960C-4CF0-BDC2-63B62F968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9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509-2EC8-43A6-9A3E-656DB191AB7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4D2B-960C-4CF0-BDC2-63B62F968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00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509-2EC8-43A6-9A3E-656DB191AB7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4D2B-960C-4CF0-BDC2-63B62F968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82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509-2EC8-43A6-9A3E-656DB191AB7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4D2B-960C-4CF0-BDC2-63B62F968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86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509-2EC8-43A6-9A3E-656DB191AB7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4D2B-960C-4CF0-BDC2-63B62F968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34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509-2EC8-43A6-9A3E-656DB191AB7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4D2B-960C-4CF0-BDC2-63B62F968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34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C0509-2EC8-43A6-9A3E-656DB191AB7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94D2B-960C-4CF0-BDC2-63B62F968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32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ishburnassociation.org/" TargetMode="External"/><Relationship Id="rId2" Type="http://schemas.openxmlformats.org/officeDocument/2006/relationships/hyperlink" Target="https://nww.mdsas.nhs.uk/burns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08378" y="1208833"/>
            <a:ext cx="2766302" cy="141610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Wound</a:t>
            </a:r>
          </a:p>
          <a:p>
            <a:endParaRPr lang="en-GB" sz="800" b="1" u="sng" dirty="0">
              <a:solidFill>
                <a:schemeClr val="tx1"/>
              </a:solidFill>
            </a:endParaRPr>
          </a:p>
          <a:p>
            <a:r>
              <a:rPr lang="en-GB" sz="1200" b="1" dirty="0">
                <a:solidFill>
                  <a:schemeClr val="tx1"/>
                </a:solidFill>
              </a:rPr>
              <a:t>I</a:t>
            </a:r>
            <a:r>
              <a:rPr lang="en-GB" sz="1200" dirty="0">
                <a:solidFill>
                  <a:schemeClr val="tx1"/>
                </a:solidFill>
              </a:rPr>
              <a:t>nspect wound</a:t>
            </a:r>
          </a:p>
          <a:p>
            <a:r>
              <a:rPr lang="en-GB" sz="1200" b="1" dirty="0">
                <a:solidFill>
                  <a:schemeClr val="tx1"/>
                </a:solidFill>
              </a:rPr>
              <a:t>First aid: cool running water for at least 20 minutes but keep patient warm.</a:t>
            </a:r>
          </a:p>
          <a:p>
            <a:r>
              <a:rPr lang="en-GB" sz="1200" b="1" dirty="0">
                <a:solidFill>
                  <a:schemeClr val="tx1"/>
                </a:solidFill>
              </a:rPr>
              <a:t>U</a:t>
            </a:r>
            <a:r>
              <a:rPr lang="en-GB" sz="1200" dirty="0">
                <a:solidFill>
                  <a:schemeClr val="tx1"/>
                </a:solidFill>
              </a:rPr>
              <a:t>se cling film as a temporary covering</a:t>
            </a:r>
            <a:r>
              <a:rPr lang="en-GB" sz="1200" b="1" dirty="0">
                <a:solidFill>
                  <a:schemeClr val="tx1"/>
                </a:solidFill>
              </a:rPr>
              <a:t>.</a:t>
            </a:r>
          </a:p>
          <a:p>
            <a:r>
              <a:rPr lang="en-GB" sz="1200" b="1" dirty="0">
                <a:solidFill>
                  <a:schemeClr val="tx1"/>
                </a:solidFill>
              </a:rPr>
              <a:t>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" name="Title 3"/>
          <p:cNvSpPr txBox="1">
            <a:spLocks/>
          </p:cNvSpPr>
          <p:nvPr/>
        </p:nvSpPr>
        <p:spPr>
          <a:xfrm>
            <a:off x="116634" y="170850"/>
            <a:ext cx="6546686" cy="1043607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>
                <a:solidFill>
                  <a:schemeClr val="bg1"/>
                </a:solidFill>
              </a:rPr>
              <a:t>Burn Referral / Discussion Guideline:</a:t>
            </a:r>
            <a:br>
              <a:rPr lang="en-GB" sz="2800" b="1" dirty="0">
                <a:solidFill>
                  <a:schemeClr val="bg1"/>
                </a:solidFill>
              </a:rPr>
            </a:br>
            <a:endParaRPr lang="en-GB" sz="2800" b="1" dirty="0">
              <a:solidFill>
                <a:schemeClr val="bg1"/>
              </a:solidFill>
            </a:endParaRPr>
          </a:p>
          <a:p>
            <a:pPr algn="l"/>
            <a:r>
              <a:rPr lang="en-GB" sz="2700" b="1" dirty="0">
                <a:solidFill>
                  <a:schemeClr val="bg1"/>
                </a:solidFill>
              </a:rPr>
              <a:t>How to refer to Salisbury Children’s Burns Unit</a:t>
            </a: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116633" y="1214456"/>
            <a:ext cx="1315483" cy="3279933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800" b="1" dirty="0">
              <a:latin typeface="Bell MT" panose="02020503060305020303" pitchFamily="18" charset="0"/>
            </a:endParaRPr>
          </a:p>
          <a:p>
            <a:endParaRPr lang="en-GB" sz="1800" b="1" dirty="0">
              <a:latin typeface="Bell MT" panose="02020503060305020303" pitchFamily="18" charset="0"/>
            </a:endParaRPr>
          </a:p>
          <a:p>
            <a:pPr marL="0" indent="0" algn="ctr">
              <a:buNone/>
            </a:pPr>
            <a:endParaRPr lang="en-GB" sz="1800" b="1" dirty="0"/>
          </a:p>
          <a:p>
            <a:pPr marL="0" indent="0" algn="ctr">
              <a:buNone/>
            </a:pPr>
            <a:endParaRPr lang="en-GB" sz="1800" b="1" dirty="0"/>
          </a:p>
          <a:p>
            <a:pPr marL="0" indent="0" algn="ctr">
              <a:buNone/>
            </a:pPr>
            <a:endParaRPr lang="en-GB" sz="1800" b="1" dirty="0"/>
          </a:p>
          <a:p>
            <a:pPr marL="0" indent="0" algn="ctr">
              <a:buNone/>
            </a:pPr>
            <a:endParaRPr lang="en-GB" sz="1800" b="1" dirty="0"/>
          </a:p>
          <a:p>
            <a:endParaRPr lang="en-GB" sz="1800" b="1" dirty="0">
              <a:latin typeface="Bell MT" panose="02020503060305020303" pitchFamily="18" charset="0"/>
            </a:endParaRPr>
          </a:p>
          <a:p>
            <a:endParaRPr lang="en-GB" sz="1800" dirty="0">
              <a:latin typeface="Bell MT" panose="02020503060305020303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438635" y="2630976"/>
            <a:ext cx="2464901" cy="18634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u="sng" dirty="0"/>
              <a:t>Burn Injury</a:t>
            </a:r>
            <a:r>
              <a:rPr lang="en-GB" sz="1200" dirty="0"/>
              <a:t>      </a:t>
            </a:r>
            <a:endParaRPr lang="en-GB" sz="1200" b="1" u="sng" dirty="0"/>
          </a:p>
          <a:p>
            <a:r>
              <a:rPr lang="en-GB" sz="1200" b="1" dirty="0"/>
              <a:t>D</a:t>
            </a:r>
            <a:r>
              <a:rPr lang="en-GB" sz="1200" dirty="0"/>
              <a:t>ate &amp; Time	       </a:t>
            </a:r>
          </a:p>
          <a:p>
            <a:r>
              <a:rPr lang="en-GB" sz="1200" b="1" dirty="0"/>
              <a:t>C</a:t>
            </a:r>
            <a:r>
              <a:rPr lang="en-GB" sz="1200" dirty="0"/>
              <a:t>ause </a:t>
            </a:r>
          </a:p>
          <a:p>
            <a:r>
              <a:rPr lang="en-GB" sz="1200" b="1" dirty="0"/>
              <a:t>A</a:t>
            </a:r>
            <a:r>
              <a:rPr lang="en-GB" sz="1200" dirty="0"/>
              <a:t>ffected areas	</a:t>
            </a:r>
            <a:endParaRPr lang="en-GB" sz="1200" i="1" dirty="0"/>
          </a:p>
          <a:p>
            <a:r>
              <a:rPr lang="en-GB" sz="1200" b="1" dirty="0"/>
              <a:t>S</a:t>
            </a:r>
            <a:r>
              <a:rPr lang="en-GB" sz="1200" dirty="0"/>
              <a:t>ize	</a:t>
            </a:r>
          </a:p>
          <a:p>
            <a:r>
              <a:rPr lang="en-GB" sz="1200" b="1" dirty="0"/>
              <a:t>D</a:t>
            </a:r>
            <a:r>
              <a:rPr lang="en-GB" sz="1200" dirty="0"/>
              <a:t>epth	</a:t>
            </a:r>
          </a:p>
          <a:p>
            <a:r>
              <a:rPr lang="en-GB" sz="1200" b="1" dirty="0"/>
              <a:t>F</a:t>
            </a:r>
            <a:r>
              <a:rPr lang="en-GB" sz="1200" dirty="0"/>
              <a:t>irst Aid Measures</a:t>
            </a:r>
          </a:p>
          <a:p>
            <a:r>
              <a:rPr lang="en-GB" sz="1200" b="1" dirty="0"/>
              <a:t>O</a:t>
            </a:r>
            <a:r>
              <a:rPr lang="en-GB" sz="1200" dirty="0"/>
              <a:t>ther Injuries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432115" y="1214456"/>
            <a:ext cx="2476263" cy="141610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u="sng" dirty="0"/>
              <a:t>History</a:t>
            </a:r>
            <a:r>
              <a:rPr lang="en-GB" sz="1200" dirty="0"/>
              <a:t>	          	</a:t>
            </a:r>
          </a:p>
          <a:p>
            <a:r>
              <a:rPr lang="en-GB" sz="1200" b="1" dirty="0"/>
              <a:t>A</a:t>
            </a:r>
            <a:r>
              <a:rPr lang="en-GB" sz="1200" dirty="0"/>
              <a:t>llergies	          	</a:t>
            </a:r>
          </a:p>
          <a:p>
            <a:r>
              <a:rPr lang="en-GB" sz="1200" b="1" dirty="0"/>
              <a:t>M</a:t>
            </a:r>
            <a:r>
              <a:rPr lang="en-GB" sz="1200" dirty="0"/>
              <a:t>edications	           	</a:t>
            </a:r>
          </a:p>
          <a:p>
            <a:r>
              <a:rPr lang="en-GB" sz="1200" b="1" dirty="0"/>
              <a:t>P</a:t>
            </a:r>
            <a:r>
              <a:rPr lang="en-GB" sz="1200" dirty="0"/>
              <a:t>ast medical History	</a:t>
            </a:r>
          </a:p>
          <a:p>
            <a:r>
              <a:rPr lang="en-GB" sz="1200" b="1" dirty="0"/>
              <a:t>L</a:t>
            </a:r>
            <a:r>
              <a:rPr lang="en-GB" sz="1200" dirty="0"/>
              <a:t>ast meal (time)	</a:t>
            </a:r>
          </a:p>
          <a:p>
            <a:r>
              <a:rPr lang="en-GB" sz="1200" b="1" dirty="0"/>
              <a:t>E</a:t>
            </a:r>
            <a:r>
              <a:rPr lang="en-GB" sz="1200" dirty="0"/>
              <a:t>vents/Environment	</a:t>
            </a:r>
          </a:p>
          <a:p>
            <a:r>
              <a:rPr lang="en-GB" sz="1200" dirty="0"/>
              <a:t>      related to injury</a:t>
            </a:r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971" y="8532440"/>
            <a:ext cx="6527348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Trauma Team 9-5pm 01722 336262 Bleep 1515 or OOH Children’s Ward </a:t>
            </a:r>
            <a:r>
              <a:rPr lang="en-GB" sz="1400" b="1" dirty="0" err="1"/>
              <a:t>ext</a:t>
            </a:r>
            <a:r>
              <a:rPr lang="en-GB" sz="1400" b="1" dirty="0"/>
              <a:t> 2561/2560 </a:t>
            </a:r>
            <a:endParaRPr lang="en-GB" sz="1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524284" y="4689486"/>
            <a:ext cx="5139036" cy="150810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 2" pitchFamily="18" charset="2"/>
              <a:buChar char="R"/>
            </a:pPr>
            <a:r>
              <a:rPr lang="en-GB" sz="1200" dirty="0">
                <a:sym typeface="Wingdings 2"/>
              </a:rPr>
              <a:t>Open webpage  </a:t>
            </a:r>
            <a:r>
              <a:rPr lang="en-GB" sz="1200" dirty="0">
                <a:sym typeface="Wingdings 2"/>
                <a:hlinkClick r:id="rId2"/>
              </a:rPr>
              <a:t>https://</a:t>
            </a:r>
            <a:r>
              <a:rPr lang="en-GB" sz="1200" dirty="0" err="1">
                <a:sym typeface="Wingdings 2"/>
                <a:hlinkClick r:id="rId2"/>
              </a:rPr>
              <a:t>nww.mdsas.nhs.uk</a:t>
            </a:r>
            <a:r>
              <a:rPr lang="en-GB" sz="1200" dirty="0">
                <a:sym typeface="Wingdings 2"/>
                <a:hlinkClick r:id="rId2"/>
              </a:rPr>
              <a:t>/burns/</a:t>
            </a:r>
            <a:r>
              <a:rPr lang="en-GB" sz="1200" dirty="0">
                <a:sym typeface="Wingdings 2"/>
              </a:rPr>
              <a:t> and follow instructions </a:t>
            </a:r>
          </a:p>
          <a:p>
            <a:pPr marL="171450" indent="-171450">
              <a:buFont typeface="Wingdings 2" pitchFamily="18" charset="2"/>
              <a:buChar char="R"/>
            </a:pPr>
            <a:r>
              <a:rPr lang="en-GB" sz="1200" dirty="0">
                <a:sym typeface="Wingdings 2"/>
              </a:rPr>
              <a:t>Remove all dressings</a:t>
            </a:r>
          </a:p>
          <a:p>
            <a:pPr marL="171450" indent="-171450">
              <a:buFont typeface="Wingdings 2" pitchFamily="18" charset="2"/>
              <a:buChar char="R"/>
            </a:pPr>
            <a:r>
              <a:rPr lang="en-GB" sz="1200" dirty="0">
                <a:sym typeface="Wingdings 2"/>
              </a:rPr>
              <a:t>Download the </a:t>
            </a:r>
            <a:r>
              <a:rPr lang="en-GB" sz="1200" b="1" dirty="0">
                <a:sym typeface="Wingdings 2"/>
              </a:rPr>
              <a:t>Secure Image Data (SID) A</a:t>
            </a:r>
            <a:r>
              <a:rPr lang="en-GB" sz="1200" dirty="0">
                <a:sym typeface="Wingdings 2"/>
              </a:rPr>
              <a:t>pp from the App store or Android Store to take photos using a smart phone or tablet</a:t>
            </a:r>
          </a:p>
          <a:p>
            <a:pPr marL="171450" indent="-171450">
              <a:buFont typeface="Wingdings 2" pitchFamily="18" charset="2"/>
              <a:buChar char="R"/>
            </a:pPr>
            <a:r>
              <a:rPr lang="en-GB" sz="1200" dirty="0">
                <a:sym typeface="Wingdings 2"/>
              </a:rPr>
              <a:t>Scan the QR code from the computer using the SID App on the phone</a:t>
            </a:r>
          </a:p>
          <a:p>
            <a:pPr marL="171450" indent="-171450">
              <a:buFont typeface="Wingdings 2" pitchFamily="18" charset="2"/>
              <a:buChar char="R"/>
            </a:pPr>
            <a:r>
              <a:rPr lang="en-GB" sz="1200" dirty="0">
                <a:sym typeface="Wingdings 2"/>
              </a:rPr>
              <a:t>Follow the simple instructions to upload photos</a:t>
            </a:r>
          </a:p>
          <a:p>
            <a:pPr marL="171450" indent="-171450">
              <a:buFont typeface="Wingdings 2" pitchFamily="18" charset="2"/>
              <a:buChar char="R"/>
            </a:pPr>
            <a:r>
              <a:rPr lang="en-GB" sz="1200" dirty="0">
                <a:sym typeface="Wingdings 2"/>
              </a:rPr>
              <a:t>Click to send referral and photo</a:t>
            </a:r>
            <a:endParaRPr lang="en-GB" sz="1200" dirty="0"/>
          </a:p>
          <a:p>
            <a:endParaRPr lang="en-GB" sz="200" dirty="0"/>
          </a:p>
          <a:p>
            <a:endParaRPr lang="en-GB" sz="200" dirty="0"/>
          </a:p>
          <a:p>
            <a:endParaRPr lang="en-GB" sz="200" dirty="0"/>
          </a:p>
          <a:p>
            <a:endParaRPr lang="en-GB" sz="200" dirty="0"/>
          </a:p>
        </p:txBody>
      </p:sp>
      <p:sp>
        <p:nvSpPr>
          <p:cNvPr id="15" name="TextBox 14"/>
          <p:cNvSpPr txBox="1"/>
          <p:nvPr/>
        </p:nvSpPr>
        <p:spPr>
          <a:xfrm>
            <a:off x="116632" y="6429888"/>
            <a:ext cx="6546687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Telemedicine for Burns Referral is available to all clinicians within the </a:t>
            </a:r>
          </a:p>
          <a:p>
            <a:pPr algn="ctr"/>
            <a:r>
              <a:rPr lang="en-GB" sz="1200" dirty="0" err="1"/>
              <a:t>SWUK</a:t>
            </a:r>
            <a:r>
              <a:rPr lang="en-GB" sz="1200" dirty="0"/>
              <a:t> Burns Network. For Referral criteria see:  </a:t>
            </a:r>
            <a:r>
              <a:rPr lang="en-GB" sz="1200" dirty="0">
                <a:hlinkClick r:id="rId3"/>
              </a:rPr>
              <a:t>www.britishburnassociation.org</a:t>
            </a:r>
            <a:r>
              <a:rPr lang="en-GB" sz="1200" dirty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85529" y="7048585"/>
            <a:ext cx="5189151" cy="13849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 2" pitchFamily="18" charset="2"/>
              <a:buChar char="R"/>
            </a:pPr>
            <a:r>
              <a:rPr lang="en-GB" sz="1200" dirty="0">
                <a:sym typeface="Wingdings 2"/>
              </a:rPr>
              <a:t>Print copy of referral form and put in patient notes. You can export your referral by clicking on “pdf” icon below QR code, once submitted.</a:t>
            </a:r>
          </a:p>
          <a:p>
            <a:pPr marL="171450" indent="-171450">
              <a:buFont typeface="Wingdings 2" pitchFamily="18" charset="2"/>
              <a:buChar char="R"/>
            </a:pPr>
            <a:endParaRPr lang="en-GB" sz="800" dirty="0">
              <a:sym typeface="Wingdings 2"/>
            </a:endParaRPr>
          </a:p>
          <a:p>
            <a:pPr marL="171450" indent="-171450">
              <a:buFont typeface="Wingdings 2" pitchFamily="18" charset="2"/>
              <a:buChar char="R"/>
            </a:pPr>
            <a:r>
              <a:rPr lang="en-GB" sz="1200" dirty="0">
                <a:sym typeface="Wingdings 2"/>
              </a:rPr>
              <a:t>Contact the Trauma Team 01722 336262 Bleep 1515 weekdays 9-5pm</a:t>
            </a:r>
          </a:p>
          <a:p>
            <a:r>
              <a:rPr lang="en-GB" sz="1200" dirty="0">
                <a:sym typeface="Wingdings 2"/>
              </a:rPr>
              <a:t>     or Children’s Ward (Sarum Ward) on 01722 336262 </a:t>
            </a:r>
            <a:r>
              <a:rPr lang="en-GB" sz="1200" dirty="0" err="1">
                <a:sym typeface="Wingdings 2"/>
              </a:rPr>
              <a:t>ext</a:t>
            </a:r>
            <a:r>
              <a:rPr lang="en-GB" sz="1200" dirty="0">
                <a:sym typeface="Wingdings 2"/>
              </a:rPr>
              <a:t> 2561/2560 OOH</a:t>
            </a:r>
          </a:p>
          <a:p>
            <a:pPr marL="171450" indent="-171450">
              <a:buFont typeface="Wingdings 2" pitchFamily="18" charset="2"/>
              <a:buChar char="R"/>
            </a:pPr>
            <a:endParaRPr lang="en-GB" sz="800" dirty="0">
              <a:sym typeface="Wingdings 2"/>
            </a:endParaRPr>
          </a:p>
          <a:p>
            <a:pPr marL="171450" indent="-171450">
              <a:buFont typeface="Wingdings 2" pitchFamily="18" charset="2"/>
              <a:buChar char="R"/>
            </a:pPr>
            <a:r>
              <a:rPr lang="en-GB" sz="1200" dirty="0">
                <a:sym typeface="Wingdings 2"/>
              </a:rPr>
              <a:t>Leave your contact number so the Burns service can advise you on the referral</a:t>
            </a:r>
          </a:p>
          <a:p>
            <a:pPr marL="171450" indent="-171450">
              <a:buFont typeface="Wingdings 2" pitchFamily="18" charset="2"/>
              <a:buChar char="R"/>
            </a:pPr>
            <a:endParaRPr lang="en-GB" sz="800" dirty="0">
              <a:sym typeface="Wingdings 2"/>
            </a:endParaRPr>
          </a:p>
        </p:txBody>
      </p:sp>
      <p:sp>
        <p:nvSpPr>
          <p:cNvPr id="17" name="Subtitle 4"/>
          <p:cNvSpPr txBox="1">
            <a:spLocks/>
          </p:cNvSpPr>
          <p:nvPr/>
        </p:nvSpPr>
        <p:spPr>
          <a:xfrm>
            <a:off x="135971" y="4693262"/>
            <a:ext cx="1296144" cy="150810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800" b="1" dirty="0">
              <a:solidFill>
                <a:schemeClr val="tx1"/>
              </a:solidFill>
            </a:endParaRPr>
          </a:p>
          <a:p>
            <a:endParaRPr lang="en-GB" sz="1800" b="1" dirty="0">
              <a:solidFill>
                <a:schemeClr val="tx1"/>
              </a:solidFill>
            </a:endParaRPr>
          </a:p>
          <a:p>
            <a:endParaRPr lang="en-GB" sz="1800" b="1" dirty="0">
              <a:solidFill>
                <a:schemeClr val="tx1"/>
              </a:solidFill>
            </a:endParaRPr>
          </a:p>
          <a:p>
            <a:endParaRPr lang="en-GB" sz="1800" b="1" dirty="0">
              <a:solidFill>
                <a:schemeClr val="tx1"/>
              </a:solidFill>
            </a:endParaRPr>
          </a:p>
          <a:p>
            <a:endParaRPr lang="en-GB" sz="1800" b="1" dirty="0">
              <a:latin typeface="Bell MT" panose="02020503060305020303" pitchFamily="18" charset="0"/>
            </a:endParaRPr>
          </a:p>
          <a:p>
            <a:endParaRPr lang="en-GB" sz="1800" dirty="0">
              <a:latin typeface="Bell MT" panose="02020503060305020303" pitchFamily="18" charset="0"/>
            </a:endParaRPr>
          </a:p>
        </p:txBody>
      </p:sp>
      <p:sp>
        <p:nvSpPr>
          <p:cNvPr id="18" name="Subtitle 4"/>
          <p:cNvSpPr txBox="1">
            <a:spLocks/>
          </p:cNvSpPr>
          <p:nvPr/>
        </p:nvSpPr>
        <p:spPr>
          <a:xfrm>
            <a:off x="116632" y="7048585"/>
            <a:ext cx="1282082" cy="138499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800" b="1" dirty="0">
              <a:solidFill>
                <a:schemeClr val="tx1"/>
              </a:solidFill>
            </a:endParaRPr>
          </a:p>
          <a:p>
            <a:endParaRPr lang="en-GB" sz="1800" b="1" dirty="0">
              <a:solidFill>
                <a:schemeClr val="tx1"/>
              </a:solidFill>
            </a:endParaRPr>
          </a:p>
          <a:p>
            <a:r>
              <a:rPr lang="en-GB" sz="1800" b="1" dirty="0">
                <a:solidFill>
                  <a:schemeClr val="tx1"/>
                </a:solidFill>
              </a:rPr>
              <a:t>Referral discussion</a:t>
            </a:r>
          </a:p>
          <a:p>
            <a:endParaRPr lang="en-GB" sz="1800" b="1" dirty="0">
              <a:latin typeface="Bell MT" panose="02020503060305020303" pitchFamily="18" charset="0"/>
            </a:endParaRPr>
          </a:p>
          <a:p>
            <a:endParaRPr lang="en-GB" sz="1800" dirty="0">
              <a:latin typeface="Bell MT" panose="02020503060305020303" pitchFamily="18" charset="0"/>
            </a:endParaRPr>
          </a:p>
        </p:txBody>
      </p:sp>
      <p:pic>
        <p:nvPicPr>
          <p:cNvPr id="22" name="Picture 2" descr="C:\Users\PomeroyS\AppData\Local\Microsoft\Windows\Temporary Internet Files\Content.Outlook\36H0Y4QW\Screenshot_20180130-134029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4" b="56383"/>
          <a:stretch/>
        </p:blipFill>
        <p:spPr bwMode="auto">
          <a:xfrm>
            <a:off x="5583200" y="5646781"/>
            <a:ext cx="1080120" cy="8360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16632" y="8887375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Issue 1 – June 2020</a:t>
            </a:r>
          </a:p>
        </p:txBody>
      </p:sp>
      <p:sp>
        <p:nvSpPr>
          <p:cNvPr id="3" name="Pentagon 2"/>
          <p:cNvSpPr/>
          <p:nvPr/>
        </p:nvSpPr>
        <p:spPr>
          <a:xfrm>
            <a:off x="217612" y="1326570"/>
            <a:ext cx="1080120" cy="55091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STEP 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8708" y="2464363"/>
            <a:ext cx="8579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Assess </a:t>
            </a:r>
          </a:p>
          <a:p>
            <a:pPr algn="ctr"/>
            <a:r>
              <a:rPr lang="en-GB" b="1" dirty="0"/>
              <a:t>the </a:t>
            </a:r>
          </a:p>
          <a:p>
            <a:pPr algn="ctr"/>
            <a:r>
              <a:rPr lang="en-GB" b="1" dirty="0"/>
              <a:t>wound</a:t>
            </a:r>
          </a:p>
        </p:txBody>
      </p:sp>
      <p:sp>
        <p:nvSpPr>
          <p:cNvPr id="28" name="Pentagon 27"/>
          <p:cNvSpPr/>
          <p:nvPr/>
        </p:nvSpPr>
        <p:spPr>
          <a:xfrm>
            <a:off x="242646" y="4785950"/>
            <a:ext cx="1080120" cy="55091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STEP 2</a:t>
            </a:r>
          </a:p>
        </p:txBody>
      </p:sp>
      <p:sp>
        <p:nvSpPr>
          <p:cNvPr id="29" name="Pentagon 28"/>
          <p:cNvSpPr/>
          <p:nvPr/>
        </p:nvSpPr>
        <p:spPr>
          <a:xfrm>
            <a:off x="243983" y="7179059"/>
            <a:ext cx="1080120" cy="55091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STEP 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35971" y="5646781"/>
            <a:ext cx="1302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Photograph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908378" y="2630976"/>
            <a:ext cx="2766302" cy="18634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u="sng" dirty="0"/>
              <a:t>Psychosocial</a:t>
            </a:r>
            <a:endParaRPr lang="en-GB" sz="1200" dirty="0"/>
          </a:p>
          <a:p>
            <a:r>
              <a:rPr lang="en-GB" sz="1200" b="1" dirty="0"/>
              <a:t>S</a:t>
            </a:r>
            <a:r>
              <a:rPr lang="en-GB" sz="1200" dirty="0"/>
              <a:t>ocial Concerns</a:t>
            </a:r>
          </a:p>
          <a:p>
            <a:r>
              <a:rPr lang="en-GB" sz="1200" b="1" dirty="0"/>
              <a:t>S</a:t>
            </a:r>
            <a:r>
              <a:rPr lang="en-GB" sz="1200" dirty="0"/>
              <a:t>afeguarding concerns</a:t>
            </a:r>
          </a:p>
          <a:p>
            <a:r>
              <a:rPr lang="en-GB" sz="1200" b="1" dirty="0"/>
              <a:t>P</a:t>
            </a:r>
            <a:r>
              <a:rPr lang="en-GB" sz="1200" dirty="0"/>
              <a:t>sychiatric history</a:t>
            </a:r>
          </a:p>
          <a:p>
            <a:r>
              <a:rPr lang="en-GB" sz="1200" b="1" dirty="0"/>
              <a:t>S</a:t>
            </a:r>
            <a:r>
              <a:rPr lang="en-GB" sz="1200" dirty="0"/>
              <a:t>ubstance misuse history</a:t>
            </a:r>
            <a:r>
              <a:rPr lang="en-GB" sz="1200" b="1" dirty="0"/>
              <a:t> </a:t>
            </a:r>
          </a:p>
          <a:p>
            <a:r>
              <a:rPr lang="en-GB" sz="1200" b="1" dirty="0"/>
              <a:t>N</a:t>
            </a:r>
            <a:r>
              <a:rPr lang="en-GB" sz="1200" dirty="0"/>
              <a:t>ext of Kin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060" y="170851"/>
            <a:ext cx="802977" cy="650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5458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301</Words>
  <Application>Microsoft Office PowerPoint</Application>
  <PresentationFormat>On-screen Show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Bell MT</vt:lpstr>
      <vt:lpstr>Calibri</vt:lpstr>
      <vt:lpstr>Wingdings 2</vt:lpstr>
      <vt:lpstr>Office Theme</vt:lpstr>
      <vt:lpstr>PowerPoint Presentation</vt:lpstr>
    </vt:vector>
  </TitlesOfParts>
  <Company>UHBrstiol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De-Roofing of  Burns Blisters</dc:title>
  <dc:creator>Sparks, Laurie</dc:creator>
  <cp:lastModifiedBy>BEAVAN, Nicola (SALISBURY NHS FOUNDATION TRUST)</cp:lastModifiedBy>
  <cp:revision>46</cp:revision>
  <cp:lastPrinted>2018-09-18T14:08:52Z</cp:lastPrinted>
  <dcterms:created xsi:type="dcterms:W3CDTF">2017-05-17T12:47:39Z</dcterms:created>
  <dcterms:modified xsi:type="dcterms:W3CDTF">2023-10-05T10:33:34Z</dcterms:modified>
</cp:coreProperties>
</file>