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7" r:id="rId5"/>
  </p:sldIdLst>
  <p:sldSz cx="6858000" cy="9144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0000"/>
    <a:srgbClr val="D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07" autoAdjust="0"/>
  </p:normalViewPr>
  <p:slideViewPr>
    <p:cSldViewPr snapToGrid="0" snapToObjects="1">
      <p:cViewPr>
        <p:scale>
          <a:sx n="88" d="100"/>
          <a:sy n="88" d="100"/>
        </p:scale>
        <p:origin x="-316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0FB09-FA4A-4218-A26A-96D30A5609B0}" type="datetimeFigureOut">
              <a:rPr lang="en-GB" smtClean="0"/>
              <a:t>17/07/2019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38338" y="744538"/>
            <a:ext cx="27924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68471-A384-42DE-B894-CA72378A4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43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1CAA-E324-7F44-A0DD-CCE7B2595F89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3E2B-8943-074B-883E-25879D16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025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1CAA-E324-7F44-A0DD-CCE7B2595F89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3E2B-8943-074B-883E-25879D16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92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1CAA-E324-7F44-A0DD-CCE7B2595F89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3E2B-8943-074B-883E-25879D16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66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1CAA-E324-7F44-A0DD-CCE7B2595F89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3E2B-8943-074B-883E-25879D16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943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1CAA-E324-7F44-A0DD-CCE7B2595F89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3E2B-8943-074B-883E-25879D16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4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1CAA-E324-7F44-A0DD-CCE7B2595F89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3E2B-8943-074B-883E-25879D16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293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1CAA-E324-7F44-A0DD-CCE7B2595F89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3E2B-8943-074B-883E-25879D16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59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1CAA-E324-7F44-A0DD-CCE7B2595F89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3E2B-8943-074B-883E-25879D16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54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1CAA-E324-7F44-A0DD-CCE7B2595F89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3E2B-8943-074B-883E-25879D16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95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1CAA-E324-7F44-A0DD-CCE7B2595F89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3E2B-8943-074B-883E-25879D16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30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1CAA-E324-7F44-A0DD-CCE7B2595F89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3E2B-8943-074B-883E-25879D16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28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01CAA-E324-7F44-A0DD-CCE7B2595F89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D3E2B-8943-074B-883E-25879D16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274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Arrow Connector 23"/>
          <p:cNvCxnSpPr/>
          <p:nvPr/>
        </p:nvCxnSpPr>
        <p:spPr>
          <a:xfrm>
            <a:off x="3303815" y="4138077"/>
            <a:ext cx="0" cy="2618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936172" y="4138077"/>
            <a:ext cx="0" cy="2618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303815" y="4571849"/>
            <a:ext cx="0" cy="11322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/>
          <p:nvPr/>
        </p:nvCxnSpPr>
        <p:spPr>
          <a:xfrm>
            <a:off x="1817914" y="3254829"/>
            <a:ext cx="1143000" cy="762302"/>
          </a:xfrm>
          <a:prstGeom prst="bentConnector3">
            <a:avLst>
              <a:gd name="adj1" fmla="val 3761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/>
          <p:nvPr/>
        </p:nvCxnSpPr>
        <p:spPr>
          <a:xfrm rot="10800000" flipV="1">
            <a:off x="1360716" y="3254830"/>
            <a:ext cx="1719942" cy="762302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586844" y="2675472"/>
            <a:ext cx="112122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839685" y="2269369"/>
            <a:ext cx="112122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ounded Rectangle 3"/>
          <p:cNvSpPr/>
          <p:nvPr/>
        </p:nvSpPr>
        <p:spPr>
          <a:xfrm>
            <a:off x="141515" y="723900"/>
            <a:ext cx="6553200" cy="70212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en-GB" sz="1400" b="1" dirty="0" smtClean="0">
              <a:solidFill>
                <a:schemeClr val="tx1"/>
              </a:solidFill>
            </a:endParaRPr>
          </a:p>
          <a:p>
            <a:pPr lvl="0" algn="ctr"/>
            <a:r>
              <a:rPr lang="en-GB" sz="1400" b="1" dirty="0" smtClean="0">
                <a:solidFill>
                  <a:schemeClr val="tx1"/>
                </a:solidFill>
              </a:rPr>
              <a:t>Complaint </a:t>
            </a:r>
            <a:r>
              <a:rPr lang="en-GB" sz="1400" b="1" dirty="0">
                <a:solidFill>
                  <a:schemeClr val="tx1"/>
                </a:solidFill>
              </a:rPr>
              <a:t>on behalf of a </a:t>
            </a:r>
            <a:r>
              <a:rPr lang="en-GB" sz="1400" b="1" dirty="0" smtClean="0">
                <a:solidFill>
                  <a:schemeClr val="tx1"/>
                </a:solidFill>
              </a:rPr>
              <a:t>patient </a:t>
            </a:r>
            <a:r>
              <a:rPr lang="en-GB" sz="1400" b="1" dirty="0">
                <a:solidFill>
                  <a:schemeClr val="tx1"/>
                </a:solidFill>
              </a:rPr>
              <a:t>who </a:t>
            </a:r>
            <a:r>
              <a:rPr lang="en-GB" sz="1400" b="1" dirty="0" smtClean="0">
                <a:solidFill>
                  <a:schemeClr val="tx1"/>
                </a:solidFill>
              </a:rPr>
              <a:t>lacks mental capacity </a:t>
            </a:r>
            <a:r>
              <a:rPr lang="en-GB" sz="1400" b="1" dirty="0">
                <a:solidFill>
                  <a:schemeClr val="tx1"/>
                </a:solidFill>
              </a:rPr>
              <a:t>to </a:t>
            </a:r>
            <a:r>
              <a:rPr lang="en-GB" sz="1400" b="1" dirty="0" smtClean="0">
                <a:solidFill>
                  <a:schemeClr val="tx1"/>
                </a:solidFill>
              </a:rPr>
              <a:t>consent </a:t>
            </a:r>
            <a:r>
              <a:rPr lang="en-GB" sz="1400" b="1" dirty="0">
                <a:solidFill>
                  <a:schemeClr val="tx1"/>
                </a:solidFill>
              </a:rPr>
              <a:t>to a complaint investigation. </a:t>
            </a:r>
            <a:br>
              <a:rPr lang="en-GB" sz="1400" b="1" dirty="0">
                <a:solidFill>
                  <a:schemeClr val="tx1"/>
                </a:solidFill>
              </a:rPr>
            </a:br>
            <a:endParaRPr lang="en-GB" sz="1400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2850" y="98288"/>
            <a:ext cx="1245150" cy="625612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141515" y="1513114"/>
            <a:ext cx="2264228" cy="132745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sz="1050" b="1" dirty="0">
                <a:solidFill>
                  <a:schemeClr val="tx1"/>
                </a:solidFill>
              </a:rPr>
              <a:t>Determine lack of capacity to consent to a complaint investigation; either by confirming with the ward staff/ lead clinician  that the patient lacks mental capacity or a retrospective review of the patient’s records by a clinician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960915" y="1513114"/>
            <a:ext cx="1349828" cy="132745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sz="1050" b="1" dirty="0">
                <a:solidFill>
                  <a:schemeClr val="tx1"/>
                </a:solidFill>
              </a:rPr>
              <a:t>Has the lack of mental capacity been </a:t>
            </a:r>
            <a:r>
              <a:rPr lang="en-GB" sz="1050" b="1" dirty="0" smtClean="0">
                <a:solidFill>
                  <a:schemeClr val="tx1"/>
                </a:solidFill>
              </a:rPr>
              <a:t>confirmed</a:t>
            </a:r>
          </a:p>
          <a:p>
            <a:pPr lvl="0" algn="ctr"/>
            <a:r>
              <a:rPr lang="en-GB" sz="1050" b="1" dirty="0" smtClean="0">
                <a:solidFill>
                  <a:schemeClr val="tx1"/>
                </a:solidFill>
              </a:rPr>
              <a:t>Yes                 No  </a:t>
            </a:r>
            <a:endParaRPr lang="en-GB" sz="1050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46171" y="1513114"/>
            <a:ext cx="1946454" cy="132745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If the patient has mental capacity then they have the right to make a decision as to whether  or not to proceed with the investigation. </a:t>
            </a:r>
          </a:p>
          <a:p>
            <a:pPr algn="ctr"/>
            <a:r>
              <a:rPr lang="en-GB" sz="1000" b="1" i="1" dirty="0"/>
              <a:t>The investigation  cannot be undertaken  without their consent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189515" y="2535164"/>
            <a:ext cx="228600" cy="2612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3869874" y="2535164"/>
            <a:ext cx="228600" cy="2612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303815" y="2840568"/>
            <a:ext cx="0" cy="2618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141515" y="3102429"/>
            <a:ext cx="6551110" cy="304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sz="1050" b="1" dirty="0">
                <a:solidFill>
                  <a:schemeClr val="tx1"/>
                </a:solidFill>
              </a:rPr>
              <a:t>Does the person making the complaint have  Lasting Power of </a:t>
            </a:r>
            <a:r>
              <a:rPr lang="en-GB" sz="1050" b="1" dirty="0" smtClean="0">
                <a:solidFill>
                  <a:schemeClr val="tx1"/>
                </a:solidFill>
              </a:rPr>
              <a:t>Attorney - </a:t>
            </a:r>
            <a:r>
              <a:rPr lang="en-GB" sz="1050" b="1" dirty="0">
                <a:solidFill>
                  <a:schemeClr val="tx1"/>
                </a:solidFill>
              </a:rPr>
              <a:t>Health and Welfare (LPA)?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598715" y="3734101"/>
            <a:ext cx="674914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Yes </a:t>
            </a:r>
            <a:endParaRPr lang="en-GB" dirty="0"/>
          </a:p>
        </p:txBody>
      </p:sp>
      <p:sp>
        <p:nvSpPr>
          <p:cNvPr id="22" name="Rounded Rectangle 21"/>
          <p:cNvSpPr/>
          <p:nvPr/>
        </p:nvSpPr>
        <p:spPr>
          <a:xfrm>
            <a:off x="2993571" y="3734101"/>
            <a:ext cx="674914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No </a:t>
            </a:r>
            <a:endParaRPr lang="en-GB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936172" y="5519056"/>
            <a:ext cx="0" cy="3596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141516" y="4409618"/>
            <a:ext cx="2264228" cy="1109438"/>
          </a:xfrm>
          <a:prstGeom prst="roundRect">
            <a:avLst>
              <a:gd name="adj" fmla="val 1568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sz="1050" b="1" dirty="0">
                <a:solidFill>
                  <a:schemeClr val="tx1"/>
                </a:solidFill>
              </a:rPr>
              <a:t>A copy of the registered LPA – Health and Welfare is required and logged on Datix </a:t>
            </a:r>
            <a:r>
              <a:rPr lang="en-GB" sz="1050" b="1" dirty="0" smtClean="0">
                <a:solidFill>
                  <a:schemeClr val="tx1"/>
                </a:solidFill>
              </a:rPr>
              <a:t>.</a:t>
            </a:r>
            <a:endParaRPr lang="en-GB" sz="1050" b="1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41515" y="5878738"/>
            <a:ext cx="2264228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sz="1050" b="1" dirty="0">
                <a:solidFill>
                  <a:schemeClr val="tx1"/>
                </a:solidFill>
              </a:rPr>
              <a:t>Proceed with the complaint investigation. The </a:t>
            </a:r>
            <a:r>
              <a:rPr lang="en-GB" sz="1050" b="1" dirty="0" smtClean="0">
                <a:solidFill>
                  <a:schemeClr val="tx1"/>
                </a:solidFill>
              </a:rPr>
              <a:t>findings </a:t>
            </a:r>
            <a:r>
              <a:rPr lang="en-GB" sz="1050" b="1" dirty="0">
                <a:solidFill>
                  <a:schemeClr val="tx1"/>
                </a:solidFill>
              </a:rPr>
              <a:t>can be </a:t>
            </a:r>
            <a:r>
              <a:rPr lang="en-GB" sz="1050" b="1" dirty="0" smtClean="0">
                <a:solidFill>
                  <a:schemeClr val="tx1"/>
                </a:solidFill>
              </a:rPr>
              <a:t>shared/disclosed </a:t>
            </a:r>
            <a:r>
              <a:rPr lang="en-GB" sz="1050" b="1" dirty="0">
                <a:solidFill>
                  <a:schemeClr val="tx1"/>
                </a:solidFill>
              </a:rPr>
              <a:t>to the person with the LPA–Health and </a:t>
            </a:r>
            <a:r>
              <a:rPr lang="en-GB" sz="1050" b="1" dirty="0" smtClean="0">
                <a:solidFill>
                  <a:schemeClr val="tx1"/>
                </a:solidFill>
              </a:rPr>
              <a:t>Welfare.</a:t>
            </a:r>
            <a:endParaRPr lang="en-GB" sz="1050" b="1" dirty="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2635441" y="4409618"/>
            <a:ext cx="4057183" cy="110943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sz="1050" b="1" dirty="0">
                <a:solidFill>
                  <a:schemeClr val="tx1"/>
                </a:solidFill>
              </a:rPr>
              <a:t>If </a:t>
            </a:r>
            <a:r>
              <a:rPr lang="en-GB" sz="1050" b="1" i="1" dirty="0">
                <a:solidFill>
                  <a:schemeClr val="tx1"/>
                </a:solidFill>
              </a:rPr>
              <a:t>No</a:t>
            </a:r>
            <a:r>
              <a:rPr lang="en-GB" sz="1050" b="1" dirty="0">
                <a:solidFill>
                  <a:schemeClr val="tx1"/>
                </a:solidFill>
              </a:rPr>
              <a:t> please indicate which statutory requirement the complaint is being investigated </a:t>
            </a:r>
            <a:r>
              <a:rPr lang="en-GB" sz="1050" b="1" dirty="0" smtClean="0">
                <a:solidFill>
                  <a:schemeClr val="tx1"/>
                </a:solidFill>
              </a:rPr>
              <a:t>under</a:t>
            </a:r>
            <a:r>
              <a:rPr lang="en-GB" sz="1050" b="1" dirty="0">
                <a:solidFill>
                  <a:schemeClr val="tx1"/>
                </a:solidFill>
              </a:rPr>
              <a:t>.</a:t>
            </a:r>
            <a:endParaRPr lang="en-GB" sz="1050" b="1" dirty="0" smtClean="0">
              <a:solidFill>
                <a:schemeClr val="tx1"/>
              </a:solidFill>
            </a:endParaRPr>
          </a:p>
          <a:p>
            <a:pPr lvl="0" algn="ctr"/>
            <a:endParaRPr lang="en-GB" sz="1050" b="1" i="1" dirty="0">
              <a:solidFill>
                <a:schemeClr val="tx1"/>
              </a:solidFill>
            </a:endParaRPr>
          </a:p>
          <a:p>
            <a:pPr lvl="0" algn="ctr"/>
            <a:r>
              <a:rPr lang="en-GB" sz="1050" b="1" i="1" dirty="0" smtClean="0">
                <a:solidFill>
                  <a:schemeClr val="tx1"/>
                </a:solidFill>
              </a:rPr>
              <a:t>(Please </a:t>
            </a:r>
            <a:r>
              <a:rPr lang="en-GB" sz="1050" b="1" i="1" dirty="0">
                <a:solidFill>
                  <a:schemeClr val="tx1"/>
                </a:solidFill>
              </a:rPr>
              <a:t>tick the relevant box)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2650670" y="5693229"/>
            <a:ext cx="2035630" cy="7511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GB" sz="1050" b="1" dirty="0">
                <a:solidFill>
                  <a:schemeClr val="tx1"/>
                </a:solidFill>
              </a:rPr>
              <a:t>The investigation undertaken will be in the public </a:t>
            </a:r>
            <a:r>
              <a:rPr lang="en-GB" sz="1050" b="1" dirty="0" smtClean="0">
                <a:solidFill>
                  <a:schemeClr val="tx1"/>
                </a:solidFill>
              </a:rPr>
              <a:t>interest.</a:t>
            </a:r>
            <a:endParaRPr lang="en-GB" sz="1050" b="1" dirty="0">
              <a:solidFill>
                <a:schemeClr val="tx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4746171" y="5987143"/>
            <a:ext cx="228600" cy="2612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ounded Rectangle 44"/>
          <p:cNvSpPr/>
          <p:nvPr/>
        </p:nvSpPr>
        <p:spPr>
          <a:xfrm>
            <a:off x="4708073" y="7083819"/>
            <a:ext cx="228600" cy="2612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ounded Rectangle 45"/>
          <p:cNvSpPr/>
          <p:nvPr/>
        </p:nvSpPr>
        <p:spPr>
          <a:xfrm>
            <a:off x="4701582" y="8234027"/>
            <a:ext cx="228600" cy="2612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ight Brace 47"/>
          <p:cNvSpPr/>
          <p:nvPr/>
        </p:nvSpPr>
        <p:spPr>
          <a:xfrm>
            <a:off x="4921612" y="5813269"/>
            <a:ext cx="370104" cy="294311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ounded Rectangle 48"/>
          <p:cNvSpPr/>
          <p:nvPr/>
        </p:nvSpPr>
        <p:spPr>
          <a:xfrm>
            <a:off x="2635441" y="6574970"/>
            <a:ext cx="2000775" cy="110733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50" b="1" dirty="0"/>
              <a:t>Is the person making the </a:t>
            </a:r>
            <a:r>
              <a:rPr lang="en-GB" sz="1050" b="1" dirty="0" smtClean="0"/>
              <a:t>complaint, the </a:t>
            </a:r>
            <a:r>
              <a:rPr lang="en-GB" sz="1050" b="1" dirty="0"/>
              <a:t>patient’s identified/documented family/friend. If so, confirmation should be sought by cross-referencing with </a:t>
            </a:r>
            <a:r>
              <a:rPr lang="en-GB" sz="1050" b="1" dirty="0" smtClean="0"/>
              <a:t>Lorenzo. </a:t>
            </a:r>
            <a:endParaRPr lang="en-GB" sz="1050" b="1" dirty="0"/>
          </a:p>
        </p:txBody>
      </p:sp>
      <p:sp>
        <p:nvSpPr>
          <p:cNvPr id="50" name="Rounded Rectangle 49"/>
          <p:cNvSpPr/>
          <p:nvPr/>
        </p:nvSpPr>
        <p:spPr>
          <a:xfrm>
            <a:off x="2635441" y="7803026"/>
            <a:ext cx="1992086" cy="11232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sz="1000" b="1" dirty="0">
                <a:solidFill>
                  <a:schemeClr val="tx1"/>
                </a:solidFill>
              </a:rPr>
              <a:t>A senior health professional has raised a complaint acting in the Best Interest of the patient . In this instance, please consider informing the LPA or patient’s identified documented family /friend. </a:t>
            </a:r>
            <a:endParaRPr lang="en-GB" sz="1000" b="1" dirty="0"/>
          </a:p>
        </p:txBody>
      </p:sp>
      <p:sp>
        <p:nvSpPr>
          <p:cNvPr id="51" name="Rounded Rectangle 50"/>
          <p:cNvSpPr/>
          <p:nvPr/>
        </p:nvSpPr>
        <p:spPr>
          <a:xfrm>
            <a:off x="5291716" y="5704263"/>
            <a:ext cx="1400908" cy="331999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sz="1050" b="1" dirty="0">
                <a:solidFill>
                  <a:schemeClr val="tx1"/>
                </a:solidFill>
              </a:rPr>
              <a:t>Once  the relevant statutory requirement has been established proceed with the complaint investigation.  </a:t>
            </a:r>
            <a:r>
              <a:rPr lang="en-GB" sz="1050" b="1" dirty="0" smtClean="0">
                <a:solidFill>
                  <a:schemeClr val="tx1"/>
                </a:solidFill>
              </a:rPr>
              <a:t>NB The </a:t>
            </a:r>
            <a:r>
              <a:rPr lang="en-GB" sz="1050" b="1" dirty="0">
                <a:solidFill>
                  <a:schemeClr val="tx1"/>
                </a:solidFill>
              </a:rPr>
              <a:t>starting point is always presumption of capacity. If it is felt that the patient has mental capacity, their consent should be sought in order to proceed with the investigation. 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228600" y="8160978"/>
            <a:ext cx="1621972" cy="7653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Please log </a:t>
            </a:r>
            <a:r>
              <a:rPr lang="en-GB" sz="1400" b="1" dirty="0" smtClean="0">
                <a:solidFill>
                  <a:schemeClr val="tx1"/>
                </a:solidFill>
              </a:rPr>
              <a:t>the completed pathway </a:t>
            </a:r>
            <a:r>
              <a:rPr lang="en-GB" sz="1400" b="1" dirty="0">
                <a:solidFill>
                  <a:schemeClr val="tx1"/>
                </a:solidFill>
              </a:rPr>
              <a:t>on </a:t>
            </a:r>
            <a:r>
              <a:rPr lang="en-GB" sz="1400" b="1" dirty="0" smtClean="0">
                <a:solidFill>
                  <a:schemeClr val="tx1"/>
                </a:solidFill>
              </a:rPr>
              <a:t>Datix.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70578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2837435629D645BCAA0906BF1FB432" ma:contentTypeVersion="0" ma:contentTypeDescription="Create a new document." ma:contentTypeScope="" ma:versionID="065f952d78fe76c82e5a8e0a5feb66a7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0156EC-FE74-4EDE-A3E9-DCE328A4CEF4}">
  <ds:schemaRefs>
    <ds:schemaRef ds:uri="http://purl.org/dc/terms/"/>
    <ds:schemaRef ds:uri="http://purl.org/dc/dcmitype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4EBAD7C-304C-43D4-84EE-8C272D404D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3A13FCA0-CB59-4748-8BC5-1E7590CCF2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1083</TotalTime>
  <Words>301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I am a Nurse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Nicky Freeman-Fielding</dc:creator>
  <cp:lastModifiedBy>aau</cp:lastModifiedBy>
  <cp:revision>74</cp:revision>
  <cp:lastPrinted>2019-01-18T10:18:15Z</cp:lastPrinted>
  <dcterms:created xsi:type="dcterms:W3CDTF">2016-06-06T17:38:50Z</dcterms:created>
  <dcterms:modified xsi:type="dcterms:W3CDTF">2019-07-17T07:00:31Z</dcterms:modified>
</cp:coreProperties>
</file>