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8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8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2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6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6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8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917D-F20F-44E6-AAD8-5D63E0813182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3930-3209-4D92-93ED-20EBB8DCD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88" y="130194"/>
            <a:ext cx="4382244" cy="768085"/>
          </a:xfrm>
        </p:spPr>
        <p:txBody>
          <a:bodyPr>
            <a:noAutofit/>
          </a:bodyPr>
          <a:lstStyle/>
          <a:p>
            <a:r>
              <a:rPr lang="en-GB" sz="2800" b="1" smtClean="0"/>
              <a:t>NTSP Tracheostomy Daily Care Bundle </a:t>
            </a:r>
            <a:endParaRPr lang="en-GB" sz="2800" b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156" y="8822664"/>
            <a:ext cx="3769883" cy="321336"/>
          </a:xfrm>
        </p:spPr>
        <p:txBody>
          <a:bodyPr/>
          <a:lstStyle/>
          <a:p>
            <a:r>
              <a:rPr lang="en-GB" sz="900" smtClean="0"/>
              <a:t>Adapted from Safe Tracheostomy Care NTSP COVID-19 Response</a:t>
            </a:r>
            <a:endParaRPr lang="en-GB" sz="900"/>
          </a:p>
        </p:txBody>
      </p:sp>
      <p:sp>
        <p:nvSpPr>
          <p:cNvPr id="6" name="TextBox 5"/>
          <p:cNvSpPr txBox="1"/>
          <p:nvPr/>
        </p:nvSpPr>
        <p:spPr>
          <a:xfrm>
            <a:off x="111246" y="2123728"/>
            <a:ext cx="4194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mtClean="0">
                <a:solidFill>
                  <a:schemeClr val="accent1"/>
                </a:solidFill>
              </a:rPr>
              <a:t>T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R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A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C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H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28" y="6300192"/>
            <a:ext cx="270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mtClean="0">
                <a:solidFill>
                  <a:schemeClr val="accent1"/>
                </a:solidFill>
              </a:rPr>
              <a:t>C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O</a:t>
            </a:r>
          </a:p>
          <a:p>
            <a:r>
              <a:rPr lang="en-GB" sz="3600" b="1" smtClean="0">
                <a:solidFill>
                  <a:schemeClr val="accent1"/>
                </a:solidFill>
              </a:rPr>
              <a:t>M</a:t>
            </a:r>
          </a:p>
          <a:p>
            <a:r>
              <a:rPr lang="en-GB" sz="3600" b="1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086" y="8349912"/>
            <a:ext cx="606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/>
              <a:t>* The frequency of these interventions should be adapted based on individual patient need</a:t>
            </a:r>
            <a:endParaRPr lang="en-GB" sz="1400"/>
          </a:p>
        </p:txBody>
      </p:sp>
      <p:sp>
        <p:nvSpPr>
          <p:cNvPr id="9" name="TextBox 8"/>
          <p:cNvSpPr txBox="1"/>
          <p:nvPr/>
        </p:nvSpPr>
        <p:spPr>
          <a:xfrm>
            <a:off x="111246" y="985815"/>
            <a:ext cx="178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mtClean="0"/>
              <a:t>To be reviewed EVERY shift</a:t>
            </a:r>
            <a:endParaRPr lang="en-GB" b="1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23755"/>
              </p:ext>
            </p:extLst>
          </p:nvPr>
        </p:nvGraphicFramePr>
        <p:xfrm>
          <a:off x="743000" y="1115616"/>
          <a:ext cx="5832648" cy="718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864"/>
                <a:gridCol w="2867254"/>
                <a:gridCol w="1503530"/>
              </a:tblGrid>
              <a:tr h="54861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Action</a:t>
                      </a:r>
                      <a:endParaRPr lang="en-GB" sz="1400"/>
                    </a:p>
                  </a:txBody>
                  <a:tcPr marL="68580" marR="68580" marT="60960" marB="60960">
                    <a:lnL w="12700" cmpd="sng">
                      <a:noFill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smtClean="0"/>
                        <a:t>MINIMUM Frequency *</a:t>
                      </a:r>
                      <a:endParaRPr lang="en-GB" sz="1400" b="1"/>
                    </a:p>
                  </a:txBody>
                  <a:tcPr marL="68580" marR="6858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1560">
                <a:tc>
                  <a:txBody>
                    <a:bodyPr/>
                    <a:lstStyle/>
                    <a:p>
                      <a:r>
                        <a:rPr lang="en-GB" sz="1600" b="1" smtClean="0"/>
                        <a:t>T</a:t>
                      </a:r>
                      <a:r>
                        <a:rPr lang="en-GB" sz="1600" smtClean="0"/>
                        <a:t>ube care</a:t>
                      </a:r>
                      <a:endParaRPr lang="en-GB" sz="1600"/>
                    </a:p>
                  </a:txBody>
                  <a:tcPr marL="68580" marR="68580" marT="60960" marB="6096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Secure</a:t>
                      </a:r>
                      <a:r>
                        <a:rPr lang="en-GB" sz="1400" baseline="0" smtClean="0"/>
                        <a:t> the tube (tapes/ties)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Inner</a:t>
                      </a:r>
                      <a:r>
                        <a:rPr lang="en-GB" sz="1400" baseline="0" smtClean="0"/>
                        <a:t> cannula (check/clean)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Cuff check (pressure)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Sub</a:t>
                      </a:r>
                      <a:r>
                        <a:rPr lang="en-GB" sz="1400" baseline="0" smtClean="0"/>
                        <a:t>-</a:t>
                      </a:r>
                      <a:r>
                        <a:rPr lang="en-GB" sz="1400" baseline="0" err="1" smtClean="0"/>
                        <a:t>glottic</a:t>
                      </a:r>
                      <a:r>
                        <a:rPr lang="en-GB" sz="1400" baseline="0" smtClean="0"/>
                        <a:t> secretions </a:t>
                      </a:r>
                      <a:r>
                        <a:rPr lang="en-GB" sz="1400" baseline="0" smtClean="0"/>
                        <a:t>(aspirate)</a:t>
                      </a:r>
                      <a:r>
                        <a:rPr lang="en-GB" sz="1400" smtClean="0"/>
                        <a:t>   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4-8h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  <a:tr h="587316">
                <a:tc>
                  <a:txBody>
                    <a:bodyPr/>
                    <a:lstStyle/>
                    <a:p>
                      <a:r>
                        <a:rPr lang="en-GB" sz="1600" b="1" smtClean="0"/>
                        <a:t>R</a:t>
                      </a:r>
                      <a:r>
                        <a:rPr lang="en-GB" sz="1600" smtClean="0"/>
                        <a:t>esus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Review red flags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Know what to do 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Per shift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  <a:tr h="427139">
                <a:tc>
                  <a:txBody>
                    <a:bodyPr/>
                    <a:lstStyle/>
                    <a:p>
                      <a:r>
                        <a:rPr lang="en-GB" sz="1600" b="1" smtClean="0"/>
                        <a:t>A</a:t>
                      </a:r>
                      <a:r>
                        <a:rPr lang="en-GB" sz="1600" smtClean="0"/>
                        <a:t>irway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-</a:t>
                      </a:r>
                      <a:r>
                        <a:rPr lang="en-GB" sz="1400" baseline="0" smtClean="0"/>
                        <a:t>   Suction to keep airway clear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8h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  <a:tr h="761961">
                <a:tc>
                  <a:txBody>
                    <a:bodyPr/>
                    <a:lstStyle/>
                    <a:p>
                      <a:r>
                        <a:rPr lang="en-GB" sz="1600" b="1" smtClean="0"/>
                        <a:t>C</a:t>
                      </a:r>
                      <a:r>
                        <a:rPr lang="en-GB" sz="1600" smtClean="0"/>
                        <a:t>are of the stoma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Keep skin clean, healthy and dry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Change</a:t>
                      </a:r>
                      <a:r>
                        <a:rPr lang="en-GB" sz="1400" baseline="0" smtClean="0"/>
                        <a:t> dressings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baseline="0" smtClean="0"/>
                        <a:t>Skin care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Daily</a:t>
                      </a:r>
                    </a:p>
                    <a:p>
                      <a:pPr algn="ctr"/>
                      <a:r>
                        <a:rPr lang="en-GB" sz="1400" smtClean="0"/>
                        <a:t>Daily </a:t>
                      </a:r>
                    </a:p>
                    <a:p>
                      <a:pPr algn="ctr"/>
                      <a:r>
                        <a:rPr lang="en-GB" sz="1400" smtClean="0"/>
                        <a:t>Daily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  <a:tr h="761961">
                <a:tc>
                  <a:txBody>
                    <a:bodyPr/>
                    <a:lstStyle/>
                    <a:p>
                      <a:r>
                        <a:rPr lang="en-GB" sz="1600" b="1" smtClean="0"/>
                        <a:t>H</a:t>
                      </a:r>
                      <a:r>
                        <a:rPr lang="en-GB" sz="1600" smtClean="0"/>
                        <a:t>umidification 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baseline="0" smtClean="0"/>
                        <a:t>Keep secretions loose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baseline="0" smtClean="0"/>
                        <a:t>Humidification ladder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baseline="0" smtClean="0"/>
                        <a:t>Respiratory physiotherapy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8h</a:t>
                      </a:r>
                    </a:p>
                  </a:txBody>
                  <a:tcPr marL="68580" marR="68580" marT="60960" marB="60960"/>
                </a:tc>
              </a:tr>
              <a:tr h="747494">
                <a:tc>
                  <a:txBody>
                    <a:bodyPr/>
                    <a:lstStyle/>
                    <a:p>
                      <a:r>
                        <a:rPr lang="en-GB" sz="1600" b="1" smtClean="0"/>
                        <a:t>E</a:t>
                      </a:r>
                      <a:r>
                        <a:rPr lang="en-GB" sz="1600" smtClean="0"/>
                        <a:t>nvironment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Bedhead sign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Bedside</a:t>
                      </a:r>
                      <a:r>
                        <a:rPr lang="en-GB" sz="1400" baseline="0" smtClean="0"/>
                        <a:t> e</a:t>
                      </a:r>
                      <a:r>
                        <a:rPr lang="en-GB" sz="1400" smtClean="0"/>
                        <a:t>quipment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Per shift</a:t>
                      </a:r>
                    </a:p>
                    <a:p>
                      <a:pPr algn="ctr"/>
                      <a:r>
                        <a:rPr lang="en-GB" sz="1400" smtClean="0"/>
                        <a:t>Per shift</a:t>
                      </a:r>
                    </a:p>
                  </a:txBody>
                  <a:tcPr marL="68580" marR="68580" marT="60960" marB="60960"/>
                </a:tc>
              </a:tr>
              <a:tr h="747494">
                <a:tc>
                  <a:txBody>
                    <a:bodyPr/>
                    <a:lstStyle/>
                    <a:p>
                      <a:r>
                        <a:rPr lang="en-GB" sz="1600" b="1" smtClean="0"/>
                        <a:t>Co</a:t>
                      </a:r>
                      <a:r>
                        <a:rPr lang="en-GB" sz="1600" smtClean="0"/>
                        <a:t>mmunication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Non-verbal communication aids</a:t>
                      </a:r>
                      <a:r>
                        <a:rPr lang="en-GB" sz="1400" baseline="0" smtClean="0"/>
                        <a:t>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Communication plan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Per shift</a:t>
                      </a:r>
                    </a:p>
                    <a:p>
                      <a:pPr algn="ctr"/>
                      <a:r>
                        <a:rPr lang="en-GB" sz="1400" smtClean="0"/>
                        <a:t>Per shift</a:t>
                      </a:r>
                    </a:p>
                  </a:txBody>
                  <a:tcPr marL="68580" marR="68580" marT="60960" marB="60960"/>
                </a:tc>
              </a:tr>
              <a:tr h="587316">
                <a:tc>
                  <a:txBody>
                    <a:bodyPr/>
                    <a:lstStyle/>
                    <a:p>
                      <a:r>
                        <a:rPr lang="en-GB" sz="1600" b="1" smtClean="0"/>
                        <a:t>M</a:t>
                      </a:r>
                      <a:r>
                        <a:rPr lang="en-GB" sz="1600" smtClean="0"/>
                        <a:t>outh care</a:t>
                      </a:r>
                      <a:r>
                        <a:rPr lang="en-GB" sz="1600" baseline="0" smtClean="0"/>
                        <a:t> 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Oral secretion management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Clean</a:t>
                      </a:r>
                      <a:r>
                        <a:rPr lang="en-GB" sz="1400" baseline="0" smtClean="0"/>
                        <a:t> teeth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8h</a:t>
                      </a:r>
                    </a:p>
                    <a:p>
                      <a:pPr algn="ctr"/>
                      <a:r>
                        <a:rPr lang="en-GB" sz="1400" smtClean="0"/>
                        <a:t>8h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  <a:tr h="761961">
                <a:tc>
                  <a:txBody>
                    <a:bodyPr/>
                    <a:lstStyle/>
                    <a:p>
                      <a:r>
                        <a:rPr lang="en-GB" sz="1600" b="1" smtClean="0"/>
                        <a:t>S</a:t>
                      </a:r>
                      <a:r>
                        <a:rPr lang="en-GB" sz="1600" smtClean="0"/>
                        <a:t>wallowing and nutrition</a:t>
                      </a:r>
                      <a:endParaRPr lang="en-GB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Swallowing assessment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SALT referral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400" smtClean="0"/>
                        <a:t>Adequate nutrition</a:t>
                      </a:r>
                      <a:endParaRPr lang="en-GB" sz="1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Daily</a:t>
                      </a:r>
                    </a:p>
                    <a:p>
                      <a:pPr algn="ctr"/>
                      <a:r>
                        <a:rPr lang="en-GB" sz="1400" smtClean="0"/>
                        <a:t>Daily</a:t>
                      </a:r>
                    </a:p>
                    <a:p>
                      <a:pPr algn="ctr"/>
                      <a:r>
                        <a:rPr lang="en-GB" sz="1400" smtClean="0"/>
                        <a:t>Daily</a:t>
                      </a:r>
                      <a:endParaRPr lang="en-GB" sz="1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12" name="Picture 2" descr="Salisbury NHS Foundation Trust Sonographer Salaries in the Unite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5" b="21519"/>
          <a:stretch/>
        </p:blipFill>
        <p:spPr bwMode="auto">
          <a:xfrm>
            <a:off x="4221088" y="179512"/>
            <a:ext cx="2478768" cy="58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08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161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NTSP Tracheostomy Daily Care Bundle 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aau</dc:creator>
  <cp:lastModifiedBy>aau</cp:lastModifiedBy>
  <cp:revision>3</cp:revision>
  <dcterms:created xsi:type="dcterms:W3CDTF">2020-07-01T16:15:22Z</dcterms:created>
  <dcterms:modified xsi:type="dcterms:W3CDTF">2020-12-19T19:38:25Z</dcterms:modified>
</cp:coreProperties>
</file>