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63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6A9AE8"/>
    <a:srgbClr val="216AFB"/>
    <a:srgbClr val="5983F9"/>
    <a:srgbClr val="6699FF"/>
    <a:srgbClr val="3366FF"/>
    <a:srgbClr val="3399FF"/>
    <a:srgbClr val="528AE4"/>
    <a:srgbClr val="4681E2"/>
    <a:srgbClr val="477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740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43D6A4-CA00-4637-8AC3-940DCB152CDB}" type="datetimeFigureOut">
              <a:rPr lang="en-GB" smtClean="0"/>
              <a:pPr/>
              <a:t>10/06/2021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4B4538-0929-46A7-B7F0-AAD6B0BF773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699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3CF8A-74A8-456A-AF71-2404B4FD9F9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le 6"/>
          <p:cNvSpPr txBox="1">
            <a:spLocks/>
          </p:cNvSpPr>
          <p:nvPr userDrawn="1"/>
        </p:nvSpPr>
        <p:spPr>
          <a:xfrm>
            <a:off x="467544" y="476672"/>
            <a:ext cx="338437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3200"/>
              </a:lnSpc>
            </a:pP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outstanding experience </a:t>
            </a:r>
            <a:b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every patient </a:t>
            </a:r>
            <a:endParaRPr lang="en-GB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050904" cy="1143000"/>
          </a:xfrm>
        </p:spPr>
        <p:txBody>
          <a:bodyPr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3CF8A-74A8-456A-AF71-2404B4FD9F9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12776"/>
            <a:ext cx="894928" cy="47133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12776"/>
            <a:ext cx="5050904" cy="47133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3CF8A-74A8-456A-AF71-2404B4FD9F9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402832" cy="1143000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4408" y="6237312"/>
            <a:ext cx="477416" cy="365125"/>
          </a:xfrm>
        </p:spPr>
        <p:txBody>
          <a:bodyPr/>
          <a:lstStyle/>
          <a:p>
            <a:fld id="{5A13CF8A-74A8-456A-AF71-2404B4FD9F9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3CF8A-74A8-456A-AF71-2404B4FD9F9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978896" cy="11430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3CF8A-74A8-456A-AF71-2404B4FD9F9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4906888" cy="1008112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3CF8A-74A8-456A-AF71-2404B4FD9F9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4824536" cy="10661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3CF8A-74A8-456A-AF71-2404B4FD9F9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3CF8A-74A8-456A-AF71-2404B4FD9F9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itle 6"/>
          <p:cNvSpPr txBox="1">
            <a:spLocks/>
          </p:cNvSpPr>
          <p:nvPr userDrawn="1"/>
        </p:nvSpPr>
        <p:spPr>
          <a:xfrm>
            <a:off x="539552" y="548680"/>
            <a:ext cx="338437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3200"/>
              </a:lnSpc>
            </a:pP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outstanding experience </a:t>
            </a:r>
            <a:b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every patient </a:t>
            </a:r>
            <a:endParaRPr lang="en-GB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84784"/>
            <a:ext cx="5111750" cy="4641379"/>
          </a:xfrm>
        </p:spPr>
        <p:txBody>
          <a:bodyPr/>
          <a:lstStyle>
            <a:lvl1pPr>
              <a:defRPr lang="en-US" dirty="0" smtClean="0">
                <a:solidFill>
                  <a:schemeClr val="bg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3CF8A-74A8-456A-AF71-2404B4FD9F9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412775"/>
            <a:ext cx="4867944" cy="33147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3CF8A-74A8-456A-AF71-2404B4FD9F9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3CF8A-74A8-456A-AF71-2404B4FD9F9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itle 9"/>
          <p:cNvSpPr txBox="1">
            <a:spLocks/>
          </p:cNvSpPr>
          <p:nvPr/>
        </p:nvSpPr>
        <p:spPr>
          <a:xfrm>
            <a:off x="467544" y="260648"/>
            <a:ext cx="8301608" cy="1143000"/>
          </a:xfrm>
          <a:prstGeom prst="rect">
            <a:avLst/>
          </a:prstGeom>
          <a:solidFill>
            <a:srgbClr val="0066CC"/>
          </a:solidFill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R="0" lvl="0" indent="0" fontAlgn="auto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Freestyle Script" pitchFamily="66" charset="0"/>
                <a:ea typeface="+mj-ea"/>
                <a:cs typeface="Arial" pitchFamily="34" charset="0"/>
              </a:defRPr>
            </a:lvl1pPr>
          </a:lstStyle>
          <a:p>
            <a:pPr lvl="0"/>
            <a:endParaRPr lang="en-GB" noProof="0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971600" y="6453336"/>
            <a:ext cx="7272808" cy="251992"/>
            <a:chOff x="683568" y="6381328"/>
            <a:chExt cx="7560840" cy="324000"/>
          </a:xfrm>
        </p:grpSpPr>
        <p:sp>
          <p:nvSpPr>
            <p:cNvPr id="19" name="Chevron 18"/>
            <p:cNvSpPr/>
            <p:nvPr/>
          </p:nvSpPr>
          <p:spPr>
            <a:xfrm>
              <a:off x="683568" y="6381328"/>
              <a:ext cx="2520280" cy="324000"/>
            </a:xfrm>
            <a:prstGeom prst="chevron">
              <a:avLst/>
            </a:prstGeom>
            <a:solidFill>
              <a:srgbClr val="5BBF21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smtClean="0">
                  <a:solidFill>
                    <a:schemeClr val="bg1"/>
                  </a:solidFill>
                  <a:latin typeface="Arial Rounded MT Bold" pitchFamily="34" charset="0"/>
                </a:rPr>
                <a:t>Patient-Centred &amp; Safe</a:t>
              </a:r>
              <a:endParaRPr lang="en-GB" sz="1200" dirty="0">
                <a:solidFill>
                  <a:schemeClr val="bg1"/>
                </a:solidFill>
                <a:latin typeface="Arial Rounded MT Bold" pitchFamily="34" charset="0"/>
              </a:endParaRPr>
            </a:p>
          </p:txBody>
        </p:sp>
        <p:sp>
          <p:nvSpPr>
            <p:cNvPr id="20" name="Chevron 19"/>
            <p:cNvSpPr/>
            <p:nvPr/>
          </p:nvSpPr>
          <p:spPr>
            <a:xfrm>
              <a:off x="6372200" y="6381328"/>
              <a:ext cx="1872208" cy="324000"/>
            </a:xfrm>
            <a:prstGeom prst="chevron">
              <a:avLst/>
            </a:prstGeom>
            <a:solidFill>
              <a:srgbClr val="F7E214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 Rounded MT Bold" pitchFamily="34" charset="0"/>
                </a:rPr>
                <a:t>Friendly</a:t>
              </a:r>
              <a:endParaRPr lang="en-GB" sz="1200" dirty="0">
                <a:solidFill>
                  <a:srgbClr val="FFFF00"/>
                </a:solidFill>
                <a:latin typeface="Arial Rounded MT Bold" pitchFamily="34" charset="0"/>
              </a:endParaRPr>
            </a:p>
          </p:txBody>
        </p:sp>
        <p:sp>
          <p:nvSpPr>
            <p:cNvPr id="21" name="Chevron 20"/>
            <p:cNvSpPr/>
            <p:nvPr/>
          </p:nvSpPr>
          <p:spPr>
            <a:xfrm>
              <a:off x="3024040" y="6381328"/>
              <a:ext cx="1908000" cy="324000"/>
            </a:xfrm>
            <a:prstGeom prst="chevron">
              <a:avLst/>
            </a:prstGeom>
            <a:solidFill>
              <a:srgbClr val="0091C9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smtClean="0">
                  <a:solidFill>
                    <a:schemeClr val="bg1"/>
                  </a:solidFill>
                  <a:latin typeface="Arial Rounded MT Bold" pitchFamily="34" charset="0"/>
                </a:rPr>
                <a:t>Professional</a:t>
              </a:r>
              <a:endParaRPr lang="en-GB" sz="1200" dirty="0">
                <a:solidFill>
                  <a:schemeClr val="bg1"/>
                </a:solidFill>
                <a:latin typeface="Arial Rounded MT Bold" pitchFamily="34" charset="0"/>
              </a:endParaRPr>
            </a:p>
          </p:txBody>
        </p:sp>
        <p:sp>
          <p:nvSpPr>
            <p:cNvPr id="22" name="Chevron 21"/>
            <p:cNvSpPr/>
            <p:nvPr/>
          </p:nvSpPr>
          <p:spPr>
            <a:xfrm>
              <a:off x="4716016" y="6381328"/>
              <a:ext cx="1800200" cy="324000"/>
            </a:xfrm>
            <a:prstGeom prst="chevron">
              <a:avLst/>
            </a:prstGeom>
            <a:solidFill>
              <a:srgbClr val="D81E05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smtClean="0">
                  <a:solidFill>
                    <a:schemeClr val="bg1"/>
                  </a:solidFill>
                  <a:latin typeface="Arial Rounded MT Bold" pitchFamily="34" charset="0"/>
                </a:rPr>
                <a:t>Responsive</a:t>
              </a:r>
              <a:endParaRPr lang="en-GB" sz="1200" dirty="0">
                <a:solidFill>
                  <a:schemeClr val="bg1"/>
                </a:solidFill>
                <a:latin typeface="Arial Rounded MT Bold" pitchFamily="34" charset="0"/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" r="8959" b="18677"/>
          <a:stretch/>
        </p:blipFill>
        <p:spPr bwMode="auto">
          <a:xfrm>
            <a:off x="6017091" y="548680"/>
            <a:ext cx="2744178" cy="854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eft-Up Arrow 4"/>
          <p:cNvSpPr/>
          <p:nvPr/>
        </p:nvSpPr>
        <p:spPr>
          <a:xfrm rot="13255646">
            <a:off x="2047075" y="2625232"/>
            <a:ext cx="186236" cy="183927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4402832" cy="1143000"/>
          </a:xfrm>
        </p:spPr>
        <p:txBody>
          <a:bodyPr>
            <a:noAutofit/>
          </a:bodyPr>
          <a:lstStyle/>
          <a:p>
            <a:pPr algn="l"/>
            <a:r>
              <a:rPr lang="en-GB" sz="2400" dirty="0" smtClean="0"/>
              <a:t>Direct oral anticoagulant (DOAC) haemorrhage protocol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3CF8A-74A8-456A-AF71-2404B4FD9F92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289784" y="1439761"/>
            <a:ext cx="673703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1400" b="1" u="sng" dirty="0" smtClean="0"/>
              <a:t>Contact haematologist on call</a:t>
            </a:r>
            <a:r>
              <a:rPr lang="en-GB" sz="1400" b="1" dirty="0" smtClean="0"/>
              <a:t>, document DOAC taken and last time drug ingested, </a:t>
            </a:r>
          </a:p>
          <a:p>
            <a:pPr algn="ctr"/>
            <a:r>
              <a:rPr lang="en-GB" sz="1400" b="1" dirty="0" smtClean="0"/>
              <a:t>calculate creatinine clearance (Cockcroft Gault), FBC and check INR/APTT/thrombin time</a:t>
            </a:r>
            <a:endParaRPr lang="en-GB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475656" y="2251158"/>
            <a:ext cx="1210652" cy="369332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Dabigatran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350291" y="2251158"/>
            <a:ext cx="1327864" cy="369332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Rivaroxaban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6028810" y="2251158"/>
            <a:ext cx="1052532" cy="369332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Apixaban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7383958" y="2251155"/>
            <a:ext cx="1092735" cy="369332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Edoxaban</a:t>
            </a:r>
            <a:endParaRPr lang="en-GB" dirty="0"/>
          </a:p>
        </p:txBody>
      </p:sp>
      <p:sp>
        <p:nvSpPr>
          <p:cNvPr id="12" name="Down Arrow 11"/>
          <p:cNvSpPr/>
          <p:nvPr/>
        </p:nvSpPr>
        <p:spPr>
          <a:xfrm>
            <a:off x="2035263" y="1962981"/>
            <a:ext cx="45719" cy="2881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Down Arrow 12"/>
          <p:cNvSpPr/>
          <p:nvPr/>
        </p:nvSpPr>
        <p:spPr>
          <a:xfrm>
            <a:off x="5014223" y="1962981"/>
            <a:ext cx="45719" cy="288177"/>
          </a:xfrm>
          <a:prstGeom prst="downArrow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Down Arrow 13"/>
          <p:cNvSpPr/>
          <p:nvPr/>
        </p:nvSpPr>
        <p:spPr>
          <a:xfrm>
            <a:off x="7884606" y="1962979"/>
            <a:ext cx="45719" cy="288177"/>
          </a:xfrm>
          <a:prstGeom prst="downArrow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Down Arrow 14"/>
          <p:cNvSpPr/>
          <p:nvPr/>
        </p:nvSpPr>
        <p:spPr>
          <a:xfrm>
            <a:off x="6514918" y="1962980"/>
            <a:ext cx="45719" cy="288177"/>
          </a:xfrm>
          <a:prstGeom prst="downArrow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5082150" y="2663336"/>
            <a:ext cx="2355132" cy="584775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sz="800" b="1" i="1" dirty="0" smtClean="0"/>
              <a:t>If &lt;24 hours since last dose, presume anticoagulant</a:t>
            </a:r>
          </a:p>
          <a:p>
            <a:r>
              <a:rPr lang="en-GB" sz="800" b="1" i="1" dirty="0" smtClean="0"/>
              <a:t>effect present</a:t>
            </a:r>
          </a:p>
          <a:p>
            <a:r>
              <a:rPr lang="en-GB" sz="800" b="1" i="1" dirty="0" smtClean="0"/>
              <a:t>If </a:t>
            </a:r>
            <a:r>
              <a:rPr lang="en-GB" sz="800" b="1" i="1" dirty="0" smtClean="0"/>
              <a:t>CrCl</a:t>
            </a:r>
            <a:r>
              <a:rPr lang="en-GB" sz="800" b="1" i="1" dirty="0" smtClean="0"/>
              <a:t>&lt;50ml/min </a:t>
            </a:r>
            <a:r>
              <a:rPr lang="en-GB" sz="800" b="1" i="1" u="sng" dirty="0" smtClean="0"/>
              <a:t>and</a:t>
            </a:r>
            <a:r>
              <a:rPr lang="en-GB" sz="800" b="1" i="1" dirty="0" smtClean="0"/>
              <a:t> &lt;48 hours since last dose,</a:t>
            </a:r>
          </a:p>
          <a:p>
            <a:r>
              <a:rPr lang="en-GB" sz="800" b="1" i="1" dirty="0" smtClean="0"/>
              <a:t>presume anticoagulant effect present</a:t>
            </a:r>
          </a:p>
        </p:txBody>
      </p:sp>
      <p:sp>
        <p:nvSpPr>
          <p:cNvPr id="20" name="Bent-Up Arrow 19"/>
          <p:cNvSpPr/>
          <p:nvPr/>
        </p:nvSpPr>
        <p:spPr>
          <a:xfrm rot="5400000">
            <a:off x="2451845" y="3253429"/>
            <a:ext cx="555309" cy="162019"/>
          </a:xfrm>
          <a:prstGeom prst="bentUpArrow">
            <a:avLst/>
          </a:prstGeom>
          <a:solidFill>
            <a:schemeClr val="tx2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Bent-Up Arrow 20"/>
          <p:cNvSpPr/>
          <p:nvPr/>
        </p:nvSpPr>
        <p:spPr>
          <a:xfrm rot="5400000" flipV="1">
            <a:off x="4900161" y="3362174"/>
            <a:ext cx="363979" cy="135854"/>
          </a:xfrm>
          <a:prstGeom prst="bent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2810509" y="3419127"/>
            <a:ext cx="2188782" cy="27699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/>
              <a:t>Anticoagulant effect present</a:t>
            </a:r>
            <a:endParaRPr lang="en-GB" sz="12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399354" y="3789040"/>
            <a:ext cx="6984604" cy="369332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FF0000"/>
              </a:gs>
            </a:gsLst>
            <a:lin ang="0" scaled="1"/>
            <a:tileRect/>
          </a:gradFill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Mild bleed		Moderate bleed		Major bleed*</a:t>
            </a:r>
            <a:endParaRPr lang="en-GB" dirty="0"/>
          </a:p>
        </p:txBody>
      </p:sp>
      <p:sp>
        <p:nvSpPr>
          <p:cNvPr id="24" name="Bent-Up Arrow 23"/>
          <p:cNvSpPr/>
          <p:nvPr/>
        </p:nvSpPr>
        <p:spPr>
          <a:xfrm rot="5400000">
            <a:off x="2716990" y="3990815"/>
            <a:ext cx="355539" cy="681071"/>
          </a:xfrm>
          <a:prstGeom prst="bentUpArrow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Down Arrow 24"/>
          <p:cNvSpPr/>
          <p:nvPr/>
        </p:nvSpPr>
        <p:spPr>
          <a:xfrm>
            <a:off x="1475656" y="4158372"/>
            <a:ext cx="144016" cy="566772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Down Arrow 25"/>
          <p:cNvSpPr/>
          <p:nvPr/>
        </p:nvSpPr>
        <p:spPr>
          <a:xfrm>
            <a:off x="4211960" y="4158373"/>
            <a:ext cx="117727" cy="14408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3235296" y="4308049"/>
            <a:ext cx="2188782" cy="27699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/>
              <a:t>Maintain BP and urine output</a:t>
            </a:r>
            <a:endParaRPr lang="en-GB" sz="1200" b="1" dirty="0"/>
          </a:p>
        </p:txBody>
      </p:sp>
      <p:sp>
        <p:nvSpPr>
          <p:cNvPr id="29" name="Bent-Up Arrow 28"/>
          <p:cNvSpPr/>
          <p:nvPr/>
        </p:nvSpPr>
        <p:spPr>
          <a:xfrm rot="5400000" flipV="1">
            <a:off x="5627272" y="3955182"/>
            <a:ext cx="350748" cy="757131"/>
          </a:xfrm>
          <a:prstGeom prst="bentUpArrow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7417766" y="3479143"/>
            <a:ext cx="1566454" cy="73866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GB" sz="700" b="1" i="1" dirty="0" smtClean="0"/>
              <a:t>*Major bleed: symptomatic bleeding</a:t>
            </a:r>
          </a:p>
          <a:p>
            <a:r>
              <a:rPr lang="en-GB" sz="700" b="1" i="1" dirty="0" smtClean="0"/>
              <a:t>in a critical area or organ, such as</a:t>
            </a:r>
          </a:p>
          <a:p>
            <a:r>
              <a:rPr lang="en-GB" sz="700" b="1" i="1" dirty="0" smtClean="0"/>
              <a:t>intracranial, </a:t>
            </a:r>
            <a:r>
              <a:rPr lang="en-GB" sz="700" b="1" i="1" dirty="0" smtClean="0"/>
              <a:t>intraspinal</a:t>
            </a:r>
            <a:r>
              <a:rPr lang="en-GB" sz="700" b="1" i="1" dirty="0" smtClean="0"/>
              <a:t>, intraocular,</a:t>
            </a:r>
          </a:p>
          <a:p>
            <a:r>
              <a:rPr lang="en-GB" sz="700" b="1" i="1" dirty="0" smtClean="0"/>
              <a:t>retroperitoneal, intra-articular,</a:t>
            </a:r>
          </a:p>
          <a:p>
            <a:r>
              <a:rPr lang="en-GB" sz="700" b="1" i="1" dirty="0"/>
              <a:t>p</a:t>
            </a:r>
            <a:r>
              <a:rPr lang="en-GB" sz="700" b="1" i="1" dirty="0" smtClean="0"/>
              <a:t>ericardial, or intramuscular with</a:t>
            </a:r>
          </a:p>
          <a:p>
            <a:r>
              <a:rPr lang="en-GB" sz="700" b="1" i="1" dirty="0"/>
              <a:t>c</a:t>
            </a:r>
            <a:r>
              <a:rPr lang="en-GB" sz="700" b="1" i="1" dirty="0" smtClean="0"/>
              <a:t>ompartment syndrome</a:t>
            </a:r>
            <a:endParaRPr lang="en-GB" sz="700" b="1" i="1" dirty="0"/>
          </a:p>
        </p:txBody>
      </p:sp>
      <p:sp>
        <p:nvSpPr>
          <p:cNvPr id="31" name="TextBox 30"/>
          <p:cNvSpPr txBox="1"/>
          <p:nvPr/>
        </p:nvSpPr>
        <p:spPr>
          <a:xfrm>
            <a:off x="179512" y="4741805"/>
            <a:ext cx="1665841" cy="70788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GB" sz="1100" b="1" dirty="0" smtClean="0"/>
              <a:t>Compression of bleeding </a:t>
            </a:r>
          </a:p>
          <a:p>
            <a:r>
              <a:rPr lang="en-GB" sz="1100" b="1" dirty="0" smtClean="0"/>
              <a:t>site</a:t>
            </a:r>
          </a:p>
          <a:p>
            <a:r>
              <a:rPr lang="en-GB" sz="900" dirty="0" smtClean="0"/>
              <a:t>Delay next DOAC dose or</a:t>
            </a:r>
          </a:p>
          <a:p>
            <a:r>
              <a:rPr lang="en-GB" sz="900" dirty="0" smtClean="0"/>
              <a:t>Discontinue treatment</a:t>
            </a:r>
            <a:endParaRPr lang="en-GB" sz="900" dirty="0"/>
          </a:p>
        </p:txBody>
      </p:sp>
      <p:sp>
        <p:nvSpPr>
          <p:cNvPr id="32" name="Down Arrow 31"/>
          <p:cNvSpPr/>
          <p:nvPr/>
        </p:nvSpPr>
        <p:spPr>
          <a:xfrm>
            <a:off x="4211960" y="4597335"/>
            <a:ext cx="118453" cy="14446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1917536" y="4745920"/>
            <a:ext cx="3590568" cy="150810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/>
              <a:t>Optimise tissue oxygenation</a:t>
            </a:r>
          </a:p>
          <a:p>
            <a:r>
              <a:rPr lang="en-GB" sz="900" dirty="0" smtClean="0"/>
              <a:t>a) </a:t>
            </a:r>
            <a:r>
              <a:rPr lang="en-GB" sz="900" b="1" dirty="0" smtClean="0"/>
              <a:t>Control haemorrhage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900" dirty="0" smtClean="0"/>
              <a:t>Mechanical compression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900" dirty="0" smtClean="0"/>
              <a:t>Surgical/radiological intervention</a:t>
            </a:r>
          </a:p>
          <a:p>
            <a:r>
              <a:rPr lang="en-GB" sz="900" dirty="0" smtClean="0"/>
              <a:t>b) </a:t>
            </a:r>
            <a:r>
              <a:rPr lang="en-GB" sz="900" b="1" dirty="0" smtClean="0"/>
              <a:t>Tranexamic acid 1g IV</a:t>
            </a:r>
          </a:p>
          <a:p>
            <a:r>
              <a:rPr lang="en-GB" sz="900" dirty="0" smtClean="0"/>
              <a:t>c) </a:t>
            </a:r>
            <a:r>
              <a:rPr lang="en-GB" sz="900" b="1" dirty="0" smtClean="0"/>
              <a:t>Red cell transfusion </a:t>
            </a:r>
            <a:r>
              <a:rPr lang="en-GB" sz="900" dirty="0" smtClean="0"/>
              <a:t>(aim Hb &gt;70g/L)</a:t>
            </a:r>
          </a:p>
          <a:p>
            <a:r>
              <a:rPr lang="en-GB" sz="900" dirty="0" smtClean="0"/>
              <a:t>d) </a:t>
            </a:r>
            <a:r>
              <a:rPr lang="en-GB" sz="900" b="1" dirty="0" smtClean="0"/>
              <a:t>Platelet transfusion </a:t>
            </a:r>
            <a:r>
              <a:rPr lang="en-GB" sz="900" dirty="0" smtClean="0"/>
              <a:t>(aim platelets &gt;50x10</a:t>
            </a:r>
            <a:r>
              <a:rPr lang="en-GB" sz="800" baseline="30000" dirty="0" smtClean="0"/>
              <a:t>9</a:t>
            </a:r>
            <a:r>
              <a:rPr lang="en-GB" sz="900" dirty="0" smtClean="0"/>
              <a:t>/L, if CNS bleed </a:t>
            </a:r>
            <a:r>
              <a:rPr lang="en-GB" sz="900" dirty="0"/>
              <a:t>&gt;</a:t>
            </a:r>
            <a:r>
              <a:rPr lang="en-GB" sz="900" dirty="0" smtClean="0"/>
              <a:t>50x10</a:t>
            </a:r>
            <a:r>
              <a:rPr lang="en-GB" sz="800" baseline="30000" dirty="0" smtClean="0"/>
              <a:t>9</a:t>
            </a:r>
            <a:r>
              <a:rPr lang="en-GB" sz="900" dirty="0" smtClean="0"/>
              <a:t>/L)</a:t>
            </a:r>
          </a:p>
          <a:p>
            <a:r>
              <a:rPr lang="en-GB" sz="900" dirty="0" smtClean="0"/>
              <a:t>e) </a:t>
            </a:r>
            <a:r>
              <a:rPr lang="en-GB" sz="900" b="1" dirty="0" smtClean="0"/>
              <a:t>Identify source of haemorrhage </a:t>
            </a:r>
            <a:r>
              <a:rPr lang="en-GB" sz="900" dirty="0" smtClean="0"/>
              <a:t>e.g. surgery, endoscopy, interventional radiology</a:t>
            </a:r>
          </a:p>
          <a:p>
            <a:r>
              <a:rPr lang="en-GB" sz="900" dirty="0" smtClean="0"/>
              <a:t> </a:t>
            </a:r>
            <a:endParaRPr lang="en-GB" sz="1000" dirty="0"/>
          </a:p>
        </p:txBody>
      </p:sp>
      <p:sp>
        <p:nvSpPr>
          <p:cNvPr id="34" name="Down Arrow 33"/>
          <p:cNvSpPr/>
          <p:nvPr/>
        </p:nvSpPr>
        <p:spPr>
          <a:xfrm>
            <a:off x="3827914" y="3696126"/>
            <a:ext cx="99845" cy="9291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Bent-Up Arrow 34"/>
          <p:cNvSpPr/>
          <p:nvPr/>
        </p:nvSpPr>
        <p:spPr>
          <a:xfrm rot="5400000">
            <a:off x="1687353" y="5479545"/>
            <a:ext cx="288177" cy="236639"/>
          </a:xfrm>
          <a:prstGeom prst="bentUpArrow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TextBox 35"/>
          <p:cNvSpPr txBox="1"/>
          <p:nvPr/>
        </p:nvSpPr>
        <p:spPr>
          <a:xfrm>
            <a:off x="936963" y="5597864"/>
            <a:ext cx="705642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sz="1000" b="1" dirty="0" smtClean="0"/>
              <a:t>Bleeding</a:t>
            </a:r>
          </a:p>
          <a:p>
            <a:r>
              <a:rPr lang="en-GB" sz="1000" b="1" dirty="0" smtClean="0"/>
              <a:t>continues</a:t>
            </a:r>
            <a:endParaRPr lang="en-GB" sz="1000" b="1" dirty="0"/>
          </a:p>
        </p:txBody>
      </p:sp>
      <p:sp>
        <p:nvSpPr>
          <p:cNvPr id="37" name="Down Arrow 36"/>
          <p:cNvSpPr/>
          <p:nvPr/>
        </p:nvSpPr>
        <p:spPr>
          <a:xfrm>
            <a:off x="6370902" y="4158373"/>
            <a:ext cx="144016" cy="922019"/>
          </a:xfrm>
          <a:prstGeom prst="down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8" name="TextBox 37"/>
          <p:cNvSpPr txBox="1"/>
          <p:nvPr/>
        </p:nvSpPr>
        <p:spPr>
          <a:xfrm>
            <a:off x="5595146" y="5074274"/>
            <a:ext cx="1236236" cy="746358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GB" sz="1100" b="1" dirty="0" smtClean="0"/>
              <a:t>Dabigatran only</a:t>
            </a:r>
          </a:p>
          <a:p>
            <a:r>
              <a:rPr lang="en-GB" sz="1050" dirty="0" smtClean="0"/>
              <a:t>¶</a:t>
            </a:r>
            <a:r>
              <a:rPr lang="en-GB" sz="1050" dirty="0" smtClean="0"/>
              <a:t>Idracizumab</a:t>
            </a:r>
            <a:r>
              <a:rPr lang="en-GB" sz="1050" dirty="0" smtClean="0"/>
              <a:t> 5g IV</a:t>
            </a:r>
          </a:p>
          <a:p>
            <a:r>
              <a:rPr lang="en-GB" sz="1050" dirty="0" smtClean="0"/>
              <a:t>Consider</a:t>
            </a:r>
          </a:p>
          <a:p>
            <a:r>
              <a:rPr lang="en-GB" sz="1050" dirty="0" smtClean="0"/>
              <a:t>haemofiltration</a:t>
            </a:r>
            <a:r>
              <a:rPr lang="en-GB" sz="1050" dirty="0" smtClean="0"/>
              <a:t> </a:t>
            </a:r>
            <a:endParaRPr lang="en-GB" sz="1050" dirty="0"/>
          </a:p>
        </p:txBody>
      </p:sp>
      <p:sp>
        <p:nvSpPr>
          <p:cNvPr id="41" name="Bent-Up Arrow 40"/>
          <p:cNvSpPr/>
          <p:nvPr/>
        </p:nvSpPr>
        <p:spPr>
          <a:xfrm rot="5400000">
            <a:off x="6567045" y="4170327"/>
            <a:ext cx="345160" cy="349531"/>
          </a:xfrm>
          <a:prstGeom prst="bentUpArrow">
            <a:avLst/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TextBox 41"/>
          <p:cNvSpPr txBox="1"/>
          <p:nvPr/>
        </p:nvSpPr>
        <p:spPr>
          <a:xfrm>
            <a:off x="6914391" y="4240563"/>
            <a:ext cx="2096977" cy="1354217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 smtClean="0"/>
              <a:t>Rivaroxaban/Apixaban/Edoxaban</a:t>
            </a:r>
          </a:p>
          <a:p>
            <a:r>
              <a:rPr lang="en-GB" sz="800" dirty="0"/>
              <a:t>¶ </a:t>
            </a:r>
            <a:r>
              <a:rPr lang="en-GB" sz="800" b="1" dirty="0" smtClean="0"/>
              <a:t>Prothrombin complex concentrate</a:t>
            </a:r>
          </a:p>
          <a:p>
            <a:r>
              <a:rPr lang="en-GB" sz="800" dirty="0" smtClean="0"/>
              <a:t>(</a:t>
            </a:r>
            <a:r>
              <a:rPr lang="en-GB" sz="800" dirty="0" smtClean="0"/>
              <a:t>Octaplex</a:t>
            </a:r>
            <a:r>
              <a:rPr lang="en-GB" sz="800" dirty="0" smtClean="0"/>
              <a:t>) 25-40U/kg (max. 3000U) IV</a:t>
            </a:r>
          </a:p>
          <a:p>
            <a:pPr algn="ctr"/>
            <a:r>
              <a:rPr lang="en-GB" sz="800" b="1" u="sng" dirty="0" smtClean="0"/>
              <a:t>OR</a:t>
            </a:r>
          </a:p>
          <a:p>
            <a:pPr algn="ctr"/>
            <a:r>
              <a:rPr lang="en-GB" sz="800" b="1" dirty="0" smtClean="0"/>
              <a:t>IF </a:t>
            </a:r>
            <a:r>
              <a:rPr lang="en-GB" sz="800" b="1" u="sng" dirty="0" smtClean="0"/>
              <a:t>LIFE-THREATENING</a:t>
            </a:r>
            <a:r>
              <a:rPr lang="en-GB" sz="800" b="1" dirty="0" smtClean="0"/>
              <a:t> </a:t>
            </a:r>
            <a:r>
              <a:rPr lang="en-GB" sz="800" b="1" dirty="0" smtClean="0"/>
              <a:t>HAEMORRHAGE </a:t>
            </a:r>
          </a:p>
          <a:p>
            <a:pPr algn="ctr"/>
            <a:r>
              <a:rPr lang="en-GB" sz="800" b="1" dirty="0" smtClean="0"/>
              <a:t>INVOLVING THE GI TRACT</a:t>
            </a:r>
            <a:endParaRPr lang="en-GB" sz="800" b="1" dirty="0" smtClean="0"/>
          </a:p>
          <a:p>
            <a:pPr algn="ctr"/>
            <a:r>
              <a:rPr lang="en-GB" sz="800" b="1" u="sng" dirty="0" smtClean="0"/>
              <a:t>AND</a:t>
            </a:r>
            <a:r>
              <a:rPr lang="en-GB" sz="800" b="1" dirty="0" smtClean="0"/>
              <a:t> ON RIVAROXABAN OR</a:t>
            </a:r>
          </a:p>
          <a:p>
            <a:pPr algn="ctr"/>
            <a:r>
              <a:rPr lang="en-GB" sz="800" b="1" dirty="0" smtClean="0"/>
              <a:t>APIXABAN</a:t>
            </a:r>
          </a:p>
          <a:p>
            <a:r>
              <a:rPr lang="en-GB" sz="800" dirty="0"/>
              <a:t>¶ </a:t>
            </a:r>
            <a:r>
              <a:rPr lang="en-GB" sz="800" b="1" dirty="0" smtClean="0"/>
              <a:t>Andexanet alpha (</a:t>
            </a:r>
            <a:r>
              <a:rPr lang="en-GB" sz="800" b="1" dirty="0" smtClean="0"/>
              <a:t>Ondexxya</a:t>
            </a:r>
            <a:r>
              <a:rPr lang="en-GB" sz="800" b="1" dirty="0" smtClean="0"/>
              <a:t>) </a:t>
            </a:r>
            <a:r>
              <a:rPr lang="en-GB" sz="800" dirty="0" smtClean="0"/>
              <a:t>(dose will be</a:t>
            </a:r>
          </a:p>
          <a:p>
            <a:r>
              <a:rPr lang="en-GB" sz="800" dirty="0"/>
              <a:t>a</a:t>
            </a:r>
            <a:r>
              <a:rPr lang="en-GB" sz="800" dirty="0" smtClean="0"/>
              <a:t>dvised by consultant haematologist)</a:t>
            </a:r>
            <a:endParaRPr lang="en-GB" sz="800" dirty="0"/>
          </a:p>
        </p:txBody>
      </p:sp>
      <p:sp>
        <p:nvSpPr>
          <p:cNvPr id="43" name="TextBox 42"/>
          <p:cNvSpPr txBox="1"/>
          <p:nvPr/>
        </p:nvSpPr>
        <p:spPr>
          <a:xfrm>
            <a:off x="6370902" y="5915471"/>
            <a:ext cx="2640466" cy="4308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sz="1100" dirty="0" smtClean="0"/>
              <a:t>¶ available from Blood Transfusion </a:t>
            </a:r>
            <a:r>
              <a:rPr lang="en-GB" sz="1100" u="sng" dirty="0" smtClean="0"/>
              <a:t>only</a:t>
            </a:r>
          </a:p>
          <a:p>
            <a:r>
              <a:rPr lang="en-GB" sz="1100" dirty="0" smtClean="0"/>
              <a:t>on Consultant Haematologist authorisation</a:t>
            </a:r>
            <a:endParaRPr lang="en-GB" sz="1100" dirty="0"/>
          </a:p>
        </p:txBody>
      </p:sp>
      <p:sp>
        <p:nvSpPr>
          <p:cNvPr id="17" name="TextBox 16"/>
          <p:cNvSpPr txBox="1"/>
          <p:nvPr/>
        </p:nvSpPr>
        <p:spPr>
          <a:xfrm>
            <a:off x="2195736" y="2717195"/>
            <a:ext cx="1632178" cy="338554"/>
          </a:xfrm>
          <a:prstGeom prst="rect">
            <a:avLst/>
          </a:prstGeom>
          <a:solidFill>
            <a:schemeClr val="tx2">
              <a:alpha val="5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800" b="1" i="1" dirty="0" smtClean="0"/>
              <a:t>APTT/TT deranged, anticoagulant</a:t>
            </a:r>
          </a:p>
          <a:p>
            <a:pPr algn="ctr"/>
            <a:r>
              <a:rPr lang="en-GB" sz="800" b="1" i="1" dirty="0" smtClean="0"/>
              <a:t>effect </a:t>
            </a:r>
            <a:r>
              <a:rPr lang="en-GB" sz="800" b="1" i="1" u="sng" dirty="0" smtClean="0"/>
              <a:t>present</a:t>
            </a:r>
            <a:r>
              <a:rPr lang="en-GB" sz="700" b="1" i="1" dirty="0" smtClean="0"/>
              <a:t>.</a:t>
            </a:r>
            <a:endParaRPr lang="en-GB" sz="700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46463" y="2717195"/>
            <a:ext cx="2007281" cy="46166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800" b="1" i="1" dirty="0" smtClean="0"/>
              <a:t>If APTT/TT normal, no anticoagulant effect</a:t>
            </a:r>
          </a:p>
          <a:p>
            <a:pPr algn="ctr"/>
            <a:r>
              <a:rPr lang="en-GB" sz="800" b="1" i="1" dirty="0" smtClean="0"/>
              <a:t>present.</a:t>
            </a:r>
            <a:r>
              <a:rPr lang="en-GB" sz="800" i="1" dirty="0" smtClean="0"/>
              <a:t> Manage patient as per normal</a:t>
            </a:r>
          </a:p>
          <a:p>
            <a:pPr algn="ctr"/>
            <a:r>
              <a:rPr lang="en-GB" sz="800" i="1" dirty="0" smtClean="0"/>
              <a:t>haemorrhage protocol</a:t>
            </a:r>
            <a:endParaRPr lang="en-GB" sz="800" i="1" dirty="0"/>
          </a:p>
        </p:txBody>
      </p:sp>
    </p:spTree>
    <p:extLst>
      <p:ext uri="{BB962C8B-B14F-4D97-AF65-F5344CB8AC3E}">
        <p14:creationId xmlns:p14="http://schemas.microsoft.com/office/powerpoint/2010/main" val="386232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125</TotalTime>
  <Words>263</Words>
  <Application>Microsoft Office PowerPoint</Application>
  <PresentationFormat>On-screen Show (4:3)</PresentationFormat>
  <Paragraphs>57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Direct oral anticoagulant (DOAC) haemorrhage protocol</vt:lpstr>
    </vt:vector>
  </TitlesOfParts>
  <Company>Salisbury NHS Foundation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 oral anticoagulant (DOAC) haemorrhage protocol</dc:title>
  <dc:creator>aau</dc:creator>
  <cp:lastModifiedBy>aau</cp:lastModifiedBy>
  <cp:revision>16</cp:revision>
  <dcterms:created xsi:type="dcterms:W3CDTF">2020-02-21T09:33:18Z</dcterms:created>
  <dcterms:modified xsi:type="dcterms:W3CDTF">2021-06-10T14:05:19Z</dcterms:modified>
</cp:coreProperties>
</file>