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 id="2147483682" r:id="rId2"/>
    <p:sldMasterId id="2147483668" r:id="rId3"/>
    <p:sldMasterId id="2147483671" r:id="rId4"/>
    <p:sldMasterId id="2147483660" r:id="rId5"/>
  </p:sldMasterIdLst>
  <p:notesMasterIdLst>
    <p:notesMasterId r:id="rId22"/>
  </p:notesMasterIdLst>
  <p:sldIdLst>
    <p:sldId id="256" r:id="rId6"/>
    <p:sldId id="259" r:id="rId7"/>
    <p:sldId id="260" r:id="rId8"/>
    <p:sldId id="272" r:id="rId9"/>
    <p:sldId id="263" r:id="rId10"/>
    <p:sldId id="273" r:id="rId11"/>
    <p:sldId id="274" r:id="rId12"/>
    <p:sldId id="277" r:id="rId13"/>
    <p:sldId id="279" r:id="rId14"/>
    <p:sldId id="275" r:id="rId15"/>
    <p:sldId id="280" r:id="rId16"/>
    <p:sldId id="278" r:id="rId17"/>
    <p:sldId id="276" r:id="rId18"/>
    <p:sldId id="271" r:id="rId19"/>
    <p:sldId id="282"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u"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D"/>
    <a:srgbClr val="425563"/>
    <a:srgbClr val="F7F7F7"/>
    <a:srgbClr val="F0F0F0"/>
    <a:srgbClr val="AE2573"/>
    <a:srgbClr val="CCCCFF"/>
    <a:srgbClr val="330072"/>
    <a:srgbClr val="003087"/>
    <a:srgbClr val="0074C5"/>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97" autoAdjust="0"/>
    <p:restoredTop sz="94670"/>
  </p:normalViewPr>
  <p:slideViewPr>
    <p:cSldViewPr snapToGrid="0" snapToObjects="1">
      <p:cViewPr varScale="1">
        <p:scale>
          <a:sx n="108" d="100"/>
          <a:sy n="108" d="100"/>
        </p:scale>
        <p:origin x="2154" y="10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2F5C7-1055-406A-9F57-E18A7119BA60}" type="datetimeFigureOut">
              <a:rPr lang="en-GB" smtClean="0"/>
              <a:t>18/09/2023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6D189C-ACF6-47CE-A64A-015B31EE1CCA}" type="slidenum">
              <a:rPr lang="en-GB" smtClean="0"/>
              <a:t>‹#›</a:t>
            </a:fld>
            <a:endParaRPr lang="en-GB"/>
          </a:p>
        </p:txBody>
      </p:sp>
    </p:spTree>
    <p:extLst>
      <p:ext uri="{BB962C8B-B14F-4D97-AF65-F5344CB8AC3E}">
        <p14:creationId xmlns:p14="http://schemas.microsoft.com/office/powerpoint/2010/main" val="414502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F6D189C-ACF6-47CE-A64A-015B31EE1CCA}" type="slidenum">
              <a:rPr lang="en-GB" smtClean="0"/>
              <a:t>10</a:t>
            </a:fld>
            <a:endParaRPr lang="en-GB"/>
          </a:p>
        </p:txBody>
      </p:sp>
    </p:spTree>
    <p:extLst>
      <p:ext uri="{BB962C8B-B14F-4D97-AF65-F5344CB8AC3E}">
        <p14:creationId xmlns:p14="http://schemas.microsoft.com/office/powerpoint/2010/main" val="55199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4081456-BA9E-074D-A111-A50A3BE1F1A9}"/>
              </a:ext>
            </a:extLst>
          </p:cNvPr>
          <p:cNvSpPr>
            <a:spLocks noGrp="1"/>
          </p:cNvSpPr>
          <p:nvPr>
            <p:ph type="ctrTitle"/>
          </p:nvPr>
        </p:nvSpPr>
        <p:spPr>
          <a:xfrm>
            <a:off x="378039" y="2327270"/>
            <a:ext cx="4092361" cy="1440000"/>
          </a:xfrm>
          <a:prstGeom prst="rect">
            <a:avLst/>
          </a:prstGeom>
        </p:spPr>
        <p:txBody>
          <a:bodyPr anchor="t">
            <a:normAutofit/>
          </a:bodyPr>
          <a:lstStyle>
            <a:lvl1pPr algn="l">
              <a:defRPr sz="3600" b="0">
                <a:solidFill>
                  <a:schemeClr val="bg1"/>
                </a:solidFill>
                <a:latin typeface="Arial" charset="0"/>
                <a:ea typeface="Arial" charset="0"/>
                <a:cs typeface="Arial" charset="0"/>
              </a:defRPr>
            </a:lvl1pPr>
          </a:lstStyle>
          <a:p>
            <a:r>
              <a:rPr lang="en-US" dirty="0"/>
              <a:t>Click to edit Master title style</a:t>
            </a:r>
          </a:p>
        </p:txBody>
      </p:sp>
      <p:sp>
        <p:nvSpPr>
          <p:cNvPr id="4" name="Subtitle 2">
            <a:extLst>
              <a:ext uri="{FF2B5EF4-FFF2-40B4-BE49-F238E27FC236}">
                <a16:creationId xmlns:a16="http://schemas.microsoft.com/office/drawing/2014/main" id="{A889E875-ADD4-DE4B-A552-5F21EAAABF64}"/>
              </a:ext>
            </a:extLst>
          </p:cNvPr>
          <p:cNvSpPr>
            <a:spLocks noGrp="1"/>
          </p:cNvSpPr>
          <p:nvPr>
            <p:ph type="subTitle" idx="1"/>
          </p:nvPr>
        </p:nvSpPr>
        <p:spPr>
          <a:xfrm>
            <a:off x="378038" y="3983367"/>
            <a:ext cx="4545427" cy="818712"/>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14999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oter 2 - Slide 1">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12ECD3F-A995-C843-876E-35EFEF21DEA3}"/>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8" name="Text Placeholder 2">
            <a:extLst>
              <a:ext uri="{FF2B5EF4-FFF2-40B4-BE49-F238E27FC236}">
                <a16:creationId xmlns:a16="http://schemas.microsoft.com/office/drawing/2014/main" id="{3D349995-3A6A-284C-A49C-7A961E505048}"/>
              </a:ext>
            </a:extLst>
          </p:cNvPr>
          <p:cNvSpPr>
            <a:spLocks noGrp="1"/>
          </p:cNvSpPr>
          <p:nvPr>
            <p:ph type="body" sz="quarter" idx="10"/>
          </p:nvPr>
        </p:nvSpPr>
        <p:spPr>
          <a:xfrm>
            <a:off x="376238" y="1985999"/>
            <a:ext cx="82804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Tree>
    <p:extLst>
      <p:ext uri="{BB962C8B-B14F-4D97-AF65-F5344CB8AC3E}">
        <p14:creationId xmlns:p14="http://schemas.microsoft.com/office/powerpoint/2010/main" val="252347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oter 2 - Slide 2">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4A9A973-E60B-744F-9F52-09621F013E3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5" name="Text Placeholder 2">
            <a:extLst>
              <a:ext uri="{FF2B5EF4-FFF2-40B4-BE49-F238E27FC236}">
                <a16:creationId xmlns:a16="http://schemas.microsoft.com/office/drawing/2014/main" id="{55E66772-854A-444A-A4D9-69BE11C4EE34}"/>
              </a:ext>
            </a:extLst>
          </p:cNvPr>
          <p:cNvSpPr>
            <a:spLocks noGrp="1"/>
          </p:cNvSpPr>
          <p:nvPr>
            <p:ph type="body" sz="quarter" idx="10"/>
          </p:nvPr>
        </p:nvSpPr>
        <p:spPr>
          <a:xfrm>
            <a:off x="376238"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7" name="Picture Placeholder 10">
            <a:extLst>
              <a:ext uri="{FF2B5EF4-FFF2-40B4-BE49-F238E27FC236}">
                <a16:creationId xmlns:a16="http://schemas.microsoft.com/office/drawing/2014/main" id="{06946C75-A7C2-0445-A48C-C7255CB3A826}"/>
              </a:ext>
            </a:extLst>
          </p:cNvPr>
          <p:cNvSpPr>
            <a:spLocks noGrp="1"/>
          </p:cNvSpPr>
          <p:nvPr>
            <p:ph type="pic" sz="quarter" idx="11"/>
          </p:nvPr>
        </p:nvSpPr>
        <p:spPr>
          <a:xfrm>
            <a:off x="4659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198976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oter 2 - Slide 3">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4144D1-81CA-8A41-8304-C1C10F280850}"/>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8" name="Text Placeholder 2">
            <a:extLst>
              <a:ext uri="{FF2B5EF4-FFF2-40B4-BE49-F238E27FC236}">
                <a16:creationId xmlns:a16="http://schemas.microsoft.com/office/drawing/2014/main" id="{28587181-3AE2-3F40-BE38-DEFCC9C922F2}"/>
              </a:ext>
            </a:extLst>
          </p:cNvPr>
          <p:cNvSpPr>
            <a:spLocks noGrp="1"/>
          </p:cNvSpPr>
          <p:nvPr>
            <p:ph type="body" sz="quarter" idx="10"/>
          </p:nvPr>
        </p:nvSpPr>
        <p:spPr>
          <a:xfrm>
            <a:off x="4695972"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9" name="Picture Placeholder 10">
            <a:extLst>
              <a:ext uri="{FF2B5EF4-FFF2-40B4-BE49-F238E27FC236}">
                <a16:creationId xmlns:a16="http://schemas.microsoft.com/office/drawing/2014/main" id="{6C235BD5-04BD-1449-845E-03A033F5F24D}"/>
              </a:ext>
            </a:extLst>
          </p:cNvPr>
          <p:cNvSpPr>
            <a:spLocks noGrp="1"/>
          </p:cNvSpPr>
          <p:nvPr>
            <p:ph type="pic" sz="quarter" idx="11"/>
          </p:nvPr>
        </p:nvSpPr>
        <p:spPr>
          <a:xfrm>
            <a:off x="375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756119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oter 2 - Slide 4">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BB8E7E-CF89-4949-AB17-E18B1598512B}"/>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7" name="Text Placeholder 2">
            <a:extLst>
              <a:ext uri="{FF2B5EF4-FFF2-40B4-BE49-F238E27FC236}">
                <a16:creationId xmlns:a16="http://schemas.microsoft.com/office/drawing/2014/main" id="{D1A6363E-F789-EF42-B4BD-ACDA09BC19A5}"/>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0" name="Picture Placeholder 10">
            <a:extLst>
              <a:ext uri="{FF2B5EF4-FFF2-40B4-BE49-F238E27FC236}">
                <a16:creationId xmlns:a16="http://schemas.microsoft.com/office/drawing/2014/main" id="{533432B7-68B0-3440-85EB-D4C52ED3684C}"/>
              </a:ext>
            </a:extLst>
          </p:cNvPr>
          <p:cNvSpPr>
            <a:spLocks noGrp="1"/>
          </p:cNvSpPr>
          <p:nvPr>
            <p:ph type="pic" sz="quarter" idx="11"/>
          </p:nvPr>
        </p:nvSpPr>
        <p:spPr>
          <a:xfrm>
            <a:off x="4659972" y="19859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1336023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oter 2 - Slide 5">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E543EFE-44BB-1746-BF74-64718F6380B2}"/>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17410ABD-5D63-E249-BF56-8797E0485746}"/>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6" name="Picture Placeholder 10">
            <a:extLst>
              <a:ext uri="{FF2B5EF4-FFF2-40B4-BE49-F238E27FC236}">
                <a16:creationId xmlns:a16="http://schemas.microsoft.com/office/drawing/2014/main" id="{E4B24B0A-E33B-B24C-B51D-A0FE3688DEE8}"/>
              </a:ext>
            </a:extLst>
          </p:cNvPr>
          <p:cNvSpPr>
            <a:spLocks noGrp="1"/>
          </p:cNvSpPr>
          <p:nvPr>
            <p:ph type="pic" sz="quarter" idx="11"/>
          </p:nvPr>
        </p:nvSpPr>
        <p:spPr>
          <a:xfrm>
            <a:off x="4659972" y="41226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3329642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113390DB-BB49-4B46-877B-992A494F9607}" type="datetimeFigureOut">
              <a:rPr lang="en-GB"/>
              <a:pPr>
                <a:defRPr/>
              </a:pPr>
              <a:t>18/09/2023</a:t>
            </a:fld>
            <a:endParaRPr lang="en-GB" dirty="0"/>
          </a:p>
        </p:txBody>
      </p:sp>
      <p:sp>
        <p:nvSpPr>
          <p:cNvPr id="3" name="Footer Placeholder 2"/>
          <p:cNvSpPr>
            <a:spLocks noGrp="1"/>
          </p:cNvSpPr>
          <p:nvPr>
            <p:ph type="ftr" sz="quarter" idx="11"/>
          </p:nvPr>
        </p:nvSpPr>
        <p:spPr/>
        <p:txBody>
          <a:bodyPr/>
          <a:lstStyle>
            <a:lvl1pPr>
              <a:defRPr/>
            </a:lvl1pPr>
          </a:lstStyle>
          <a:p>
            <a:pPr>
              <a:defRPr/>
            </a:pPr>
            <a:endParaRPr lang="en-GB" dirty="0"/>
          </a:p>
        </p:txBody>
      </p:sp>
      <p:sp>
        <p:nvSpPr>
          <p:cNvPr id="4" name="Slide Number Placeholder 3"/>
          <p:cNvSpPr>
            <a:spLocks noGrp="1"/>
          </p:cNvSpPr>
          <p:nvPr>
            <p:ph type="sldNum" sz="quarter" idx="12"/>
          </p:nvPr>
        </p:nvSpPr>
        <p:spPr/>
        <p:txBody>
          <a:bodyPr/>
          <a:lstStyle>
            <a:lvl1pPr>
              <a:defRPr smtClean="0"/>
            </a:lvl1pPr>
          </a:lstStyle>
          <a:p>
            <a:pPr>
              <a:defRPr/>
            </a:pPr>
            <a:fld id="{990E2857-ED6F-4F23-A2AB-CBFD81059532}" type="slidenum">
              <a:rPr lang="en-GB"/>
              <a:pPr>
                <a:defRPr/>
              </a:pPr>
              <a:t>‹#›</a:t>
            </a:fld>
            <a:endParaRPr lang="en-GB" dirty="0"/>
          </a:p>
        </p:txBody>
      </p:sp>
    </p:spTree>
    <p:extLst>
      <p:ext uri="{BB962C8B-B14F-4D97-AF65-F5344CB8AC3E}">
        <p14:creationId xmlns:p14="http://schemas.microsoft.com/office/powerpoint/2010/main" val="261262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4081456-BA9E-074D-A111-A50A3BE1F1A9}"/>
              </a:ext>
            </a:extLst>
          </p:cNvPr>
          <p:cNvSpPr>
            <a:spLocks noGrp="1"/>
          </p:cNvSpPr>
          <p:nvPr>
            <p:ph type="ctrTitle"/>
          </p:nvPr>
        </p:nvSpPr>
        <p:spPr>
          <a:xfrm>
            <a:off x="378039" y="2014670"/>
            <a:ext cx="3952661" cy="1440000"/>
          </a:xfrm>
          <a:prstGeom prst="rect">
            <a:avLst/>
          </a:prstGeom>
        </p:spPr>
        <p:txBody>
          <a:bodyPr anchor="t">
            <a:normAutofit/>
          </a:bodyPr>
          <a:lstStyle>
            <a:lvl1pPr algn="l">
              <a:defRPr sz="3600" b="0">
                <a:solidFill>
                  <a:schemeClr val="bg1"/>
                </a:solidFill>
                <a:latin typeface="Arial" charset="0"/>
                <a:ea typeface="Arial" charset="0"/>
                <a:cs typeface="Arial" charset="0"/>
              </a:defRPr>
            </a:lvl1pPr>
          </a:lstStyle>
          <a:p>
            <a:r>
              <a:rPr lang="en-US" dirty="0"/>
              <a:t>Click to edit Master title style</a:t>
            </a:r>
          </a:p>
        </p:txBody>
      </p:sp>
      <p:sp>
        <p:nvSpPr>
          <p:cNvPr id="4" name="Subtitle 2">
            <a:extLst>
              <a:ext uri="{FF2B5EF4-FFF2-40B4-BE49-F238E27FC236}">
                <a16:creationId xmlns:a16="http://schemas.microsoft.com/office/drawing/2014/main" id="{A889E875-ADD4-DE4B-A552-5F21EAAABF64}"/>
              </a:ext>
            </a:extLst>
          </p:cNvPr>
          <p:cNvSpPr>
            <a:spLocks noGrp="1"/>
          </p:cNvSpPr>
          <p:nvPr>
            <p:ph type="subTitle" idx="1"/>
          </p:nvPr>
        </p:nvSpPr>
        <p:spPr>
          <a:xfrm>
            <a:off x="378039" y="3701759"/>
            <a:ext cx="4545427" cy="818712"/>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8560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 1 - Media Slide">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DEAAE641-E730-934C-92F3-6CEF2FE49ABA}"/>
              </a:ext>
            </a:extLst>
          </p:cNvPr>
          <p:cNvSpPr>
            <a:spLocks noGrp="1"/>
          </p:cNvSpPr>
          <p:nvPr>
            <p:ph idx="1"/>
          </p:nvPr>
        </p:nvSpPr>
        <p:spPr>
          <a:xfrm>
            <a:off x="375972" y="1973299"/>
            <a:ext cx="8280000" cy="3960000"/>
          </a:xfrm>
          <a:prstGeom prst="rect">
            <a:avLst/>
          </a:prstGeom>
        </p:spPr>
        <p:txBody>
          <a:bodyPr/>
          <a:lstStyle>
            <a:lvl1pPr>
              <a:defRPr>
                <a:solidFill>
                  <a:srgbClr val="425563">
                    <a:alpha val="0"/>
                  </a:srgbClr>
                </a:solidFill>
                <a:latin typeface="Arial" charset="0"/>
                <a:ea typeface="Arial" charset="0"/>
                <a:cs typeface="Arial" charset="0"/>
              </a:defRPr>
            </a:lvl1pPr>
            <a:lvl2pPr>
              <a:defRPr>
                <a:solidFill>
                  <a:srgbClr val="425563">
                    <a:alpha val="0"/>
                  </a:srgbClr>
                </a:solidFill>
                <a:latin typeface="Arial" charset="0"/>
                <a:ea typeface="Arial" charset="0"/>
                <a:cs typeface="Arial" charset="0"/>
              </a:defRPr>
            </a:lvl2pPr>
            <a:lvl3pPr>
              <a:defRPr>
                <a:solidFill>
                  <a:srgbClr val="425563">
                    <a:alpha val="0"/>
                  </a:srgbClr>
                </a:solidFill>
                <a:latin typeface="Arial" charset="0"/>
                <a:ea typeface="Arial" charset="0"/>
                <a:cs typeface="Arial" charset="0"/>
              </a:defRPr>
            </a:lvl3pPr>
            <a:lvl4pPr>
              <a:defRPr>
                <a:solidFill>
                  <a:srgbClr val="425563">
                    <a:alpha val="0"/>
                  </a:srgbClr>
                </a:solidFill>
                <a:latin typeface="Arial" charset="0"/>
                <a:ea typeface="Arial" charset="0"/>
                <a:cs typeface="Arial" charset="0"/>
              </a:defRPr>
            </a:lvl4pPr>
            <a:lvl5pPr>
              <a:defRPr>
                <a:solidFill>
                  <a:srgbClr val="425563">
                    <a:alpha val="0"/>
                  </a:srgbClr>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2BC14A5D-0D12-9546-9827-20C8FD9B629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Tree>
    <p:extLst>
      <p:ext uri="{BB962C8B-B14F-4D97-AF65-F5344CB8AC3E}">
        <p14:creationId xmlns:p14="http://schemas.microsoft.com/office/powerpoint/2010/main" val="149203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 1 - Slide 1">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BC14A5D-0D12-9546-9827-20C8FD9B629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4" name="Text Placeholder 2">
            <a:extLst>
              <a:ext uri="{FF2B5EF4-FFF2-40B4-BE49-F238E27FC236}">
                <a16:creationId xmlns:a16="http://schemas.microsoft.com/office/drawing/2014/main" id="{9E39808E-D07D-504B-A75C-17E4D9D69F98}"/>
              </a:ext>
            </a:extLst>
          </p:cNvPr>
          <p:cNvSpPr>
            <a:spLocks noGrp="1"/>
          </p:cNvSpPr>
          <p:nvPr>
            <p:ph type="body" sz="quarter" idx="10"/>
          </p:nvPr>
        </p:nvSpPr>
        <p:spPr>
          <a:xfrm>
            <a:off x="376238" y="1985999"/>
            <a:ext cx="82804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Tree>
    <p:extLst>
      <p:ext uri="{BB962C8B-B14F-4D97-AF65-F5344CB8AC3E}">
        <p14:creationId xmlns:p14="http://schemas.microsoft.com/office/powerpoint/2010/main" val="38865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 1 - Slide 2">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C4D8528-F360-4E4F-9E4F-C2551E4CD21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3C569BAF-6DFC-6548-8741-5C51434CE734}"/>
              </a:ext>
            </a:extLst>
          </p:cNvPr>
          <p:cNvSpPr>
            <a:spLocks noGrp="1"/>
          </p:cNvSpPr>
          <p:nvPr>
            <p:ph type="body" sz="quarter" idx="10"/>
          </p:nvPr>
        </p:nvSpPr>
        <p:spPr>
          <a:xfrm>
            <a:off x="376238"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2" name="Picture Placeholder 10">
            <a:extLst>
              <a:ext uri="{FF2B5EF4-FFF2-40B4-BE49-F238E27FC236}">
                <a16:creationId xmlns:a16="http://schemas.microsoft.com/office/drawing/2014/main" id="{81D07275-A379-AD44-B48B-03A3CAC9853F}"/>
              </a:ext>
            </a:extLst>
          </p:cNvPr>
          <p:cNvSpPr>
            <a:spLocks noGrp="1"/>
          </p:cNvSpPr>
          <p:nvPr>
            <p:ph type="pic" sz="quarter" idx="11"/>
          </p:nvPr>
        </p:nvSpPr>
        <p:spPr>
          <a:xfrm>
            <a:off x="4659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69947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1 - Slide 3">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C4D8528-F360-4E4F-9E4F-C2551E4CD21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3C569BAF-6DFC-6548-8741-5C51434CE734}"/>
              </a:ext>
            </a:extLst>
          </p:cNvPr>
          <p:cNvSpPr>
            <a:spLocks noGrp="1"/>
          </p:cNvSpPr>
          <p:nvPr>
            <p:ph type="body" sz="quarter" idx="10"/>
          </p:nvPr>
        </p:nvSpPr>
        <p:spPr>
          <a:xfrm>
            <a:off x="4695972" y="1985999"/>
            <a:ext cx="3960000" cy="3960000"/>
          </a:xfrm>
          <a:prstGeom prst="rect">
            <a:avLst/>
          </a:prstGeom>
        </p:spPr>
        <p:txBody>
          <a:bodyPr/>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2" name="Picture Placeholder 10">
            <a:extLst>
              <a:ext uri="{FF2B5EF4-FFF2-40B4-BE49-F238E27FC236}">
                <a16:creationId xmlns:a16="http://schemas.microsoft.com/office/drawing/2014/main" id="{81D07275-A379-AD44-B48B-03A3CAC9853F}"/>
              </a:ext>
            </a:extLst>
          </p:cNvPr>
          <p:cNvSpPr>
            <a:spLocks noGrp="1"/>
          </p:cNvSpPr>
          <p:nvPr>
            <p:ph type="pic" sz="quarter" idx="11"/>
          </p:nvPr>
        </p:nvSpPr>
        <p:spPr>
          <a:xfrm>
            <a:off x="375972" y="1985999"/>
            <a:ext cx="3996000" cy="3960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170613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1 - Slide 4">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C4D8528-F360-4E4F-9E4F-C2551E4CD21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3C569BAF-6DFC-6548-8741-5C51434CE734}"/>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FontTx/>
              <a:buNone/>
              <a:defRPr sz="1800"/>
            </a:lvl1pPr>
            <a:lvl2pPr marL="457200" indent="0">
              <a:lnSpc>
                <a:spcPct val="100000"/>
              </a:lnSpc>
              <a:buFontTx/>
              <a:buNone/>
              <a:defRPr sz="1800"/>
            </a:lvl2pPr>
            <a:lvl3pPr marL="914400" indent="0">
              <a:lnSpc>
                <a:spcPct val="100000"/>
              </a:lnSpc>
              <a:buFontTx/>
              <a:buNone/>
              <a:defRPr sz="1800"/>
            </a:lvl3pPr>
            <a:lvl4pPr marL="1371600" indent="0">
              <a:lnSpc>
                <a:spcPct val="100000"/>
              </a:lnSpc>
              <a:buFontTx/>
              <a:buNone/>
              <a:defRPr sz="1800"/>
            </a:lvl4pPr>
            <a:lvl5pPr marL="1828800" indent="0">
              <a:lnSpc>
                <a:spcPct val="100000"/>
              </a:lnSpc>
              <a:buFontTx/>
              <a:buNone/>
              <a:defRPr sz="1800"/>
            </a:lvl5pPr>
          </a:lstStyle>
          <a:p>
            <a:pPr lvl="0"/>
            <a:r>
              <a:rPr lang="en-GB" dirty="0"/>
              <a:t>Click to edit Master text styles</a:t>
            </a:r>
          </a:p>
        </p:txBody>
      </p:sp>
      <p:sp>
        <p:nvSpPr>
          <p:cNvPr id="12" name="Picture Placeholder 10">
            <a:extLst>
              <a:ext uri="{FF2B5EF4-FFF2-40B4-BE49-F238E27FC236}">
                <a16:creationId xmlns:a16="http://schemas.microsoft.com/office/drawing/2014/main" id="{81D07275-A379-AD44-B48B-03A3CAC9853F}"/>
              </a:ext>
            </a:extLst>
          </p:cNvPr>
          <p:cNvSpPr>
            <a:spLocks noGrp="1"/>
          </p:cNvSpPr>
          <p:nvPr>
            <p:ph type="pic" sz="quarter" idx="11"/>
          </p:nvPr>
        </p:nvSpPr>
        <p:spPr>
          <a:xfrm>
            <a:off x="4659972" y="19859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321454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1 - Slide 5">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C4D8528-F360-4E4F-9E4F-C2551E4CD219}"/>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
        <p:nvSpPr>
          <p:cNvPr id="9" name="Text Placeholder 2">
            <a:extLst>
              <a:ext uri="{FF2B5EF4-FFF2-40B4-BE49-F238E27FC236}">
                <a16:creationId xmlns:a16="http://schemas.microsoft.com/office/drawing/2014/main" id="{3C569BAF-6DFC-6548-8741-5C51434CE734}"/>
              </a:ext>
            </a:extLst>
          </p:cNvPr>
          <p:cNvSpPr>
            <a:spLocks noGrp="1"/>
          </p:cNvSpPr>
          <p:nvPr>
            <p:ph type="body" sz="quarter" idx="10"/>
          </p:nvPr>
        </p:nvSpPr>
        <p:spPr>
          <a:xfrm>
            <a:off x="376238" y="1985999"/>
            <a:ext cx="8279734" cy="3960000"/>
          </a:xfrm>
          <a:prstGeom prst="rect">
            <a:avLst/>
          </a:prstGeom>
        </p:spPr>
        <p:txBody>
          <a:bodyPr numCol="1"/>
          <a:lstStyle>
            <a:lvl1pPr marL="0" indent="0">
              <a:lnSpc>
                <a:spcPct val="100000"/>
              </a:lnSpc>
              <a:buNone/>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GB" dirty="0"/>
              <a:t>Click to edit Master text styles</a:t>
            </a:r>
          </a:p>
        </p:txBody>
      </p:sp>
      <p:sp>
        <p:nvSpPr>
          <p:cNvPr id="12" name="Picture Placeholder 10">
            <a:extLst>
              <a:ext uri="{FF2B5EF4-FFF2-40B4-BE49-F238E27FC236}">
                <a16:creationId xmlns:a16="http://schemas.microsoft.com/office/drawing/2014/main" id="{81D07275-A379-AD44-B48B-03A3CAC9853F}"/>
              </a:ext>
            </a:extLst>
          </p:cNvPr>
          <p:cNvSpPr>
            <a:spLocks noGrp="1"/>
          </p:cNvSpPr>
          <p:nvPr>
            <p:ph type="pic" sz="quarter" idx="11"/>
          </p:nvPr>
        </p:nvSpPr>
        <p:spPr>
          <a:xfrm>
            <a:off x="4659972" y="4122699"/>
            <a:ext cx="3996000" cy="1836000"/>
          </a:xfrm>
          <a:prstGeom prst="rect">
            <a:avLst/>
          </a:prstGeom>
        </p:spPr>
        <p:txBody>
          <a:bodyPr/>
          <a:lstStyle>
            <a:lvl1pPr>
              <a:defRPr>
                <a:solidFill>
                  <a:schemeClr val="tx1">
                    <a:alpha val="0"/>
                  </a:schemeClr>
                </a:solidFill>
              </a:defRPr>
            </a:lvl1pPr>
          </a:lstStyle>
          <a:p>
            <a:endParaRPr lang="en-US" dirty="0"/>
          </a:p>
        </p:txBody>
      </p:sp>
    </p:spTree>
    <p:extLst>
      <p:ext uri="{BB962C8B-B14F-4D97-AF65-F5344CB8AC3E}">
        <p14:creationId xmlns:p14="http://schemas.microsoft.com/office/powerpoint/2010/main" val="91466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2 - Media Slid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5B0B902-0C69-CF46-A306-42912C0CF0B6}"/>
              </a:ext>
            </a:extLst>
          </p:cNvPr>
          <p:cNvSpPr>
            <a:spLocks noGrp="1"/>
          </p:cNvSpPr>
          <p:nvPr>
            <p:ph idx="1"/>
          </p:nvPr>
        </p:nvSpPr>
        <p:spPr>
          <a:xfrm>
            <a:off x="375972" y="1973299"/>
            <a:ext cx="8280000" cy="3960000"/>
          </a:xfrm>
          <a:prstGeom prst="rect">
            <a:avLst/>
          </a:prstGeom>
        </p:spPr>
        <p:txBody>
          <a:bodyPr/>
          <a:lstStyle>
            <a:lvl1pPr>
              <a:defRPr>
                <a:solidFill>
                  <a:srgbClr val="425563">
                    <a:alpha val="0"/>
                  </a:srgbClr>
                </a:solidFill>
                <a:latin typeface="Arial" charset="0"/>
                <a:ea typeface="Arial" charset="0"/>
                <a:cs typeface="Arial" charset="0"/>
              </a:defRPr>
            </a:lvl1pPr>
            <a:lvl2pPr>
              <a:defRPr>
                <a:solidFill>
                  <a:srgbClr val="425563">
                    <a:alpha val="0"/>
                  </a:srgbClr>
                </a:solidFill>
                <a:latin typeface="Arial" charset="0"/>
                <a:ea typeface="Arial" charset="0"/>
                <a:cs typeface="Arial" charset="0"/>
              </a:defRPr>
            </a:lvl2pPr>
            <a:lvl3pPr>
              <a:defRPr>
                <a:solidFill>
                  <a:srgbClr val="425563">
                    <a:alpha val="0"/>
                  </a:srgbClr>
                </a:solidFill>
                <a:latin typeface="Arial" charset="0"/>
                <a:ea typeface="Arial" charset="0"/>
                <a:cs typeface="Arial" charset="0"/>
              </a:defRPr>
            </a:lvl3pPr>
            <a:lvl4pPr>
              <a:defRPr>
                <a:solidFill>
                  <a:srgbClr val="425563">
                    <a:alpha val="0"/>
                  </a:srgbClr>
                </a:solidFill>
                <a:latin typeface="Arial" charset="0"/>
                <a:ea typeface="Arial" charset="0"/>
                <a:cs typeface="Arial" charset="0"/>
              </a:defRPr>
            </a:lvl4pPr>
            <a:lvl5pPr>
              <a:defRPr>
                <a:solidFill>
                  <a:srgbClr val="425563">
                    <a:alpha val="0"/>
                  </a:srgbClr>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a:extLst>
              <a:ext uri="{FF2B5EF4-FFF2-40B4-BE49-F238E27FC236}">
                <a16:creationId xmlns:a16="http://schemas.microsoft.com/office/drawing/2014/main" id="{A79C3267-828D-5E49-901A-F9FAF1BB06B2}"/>
              </a:ext>
            </a:extLst>
          </p:cNvPr>
          <p:cNvSpPr>
            <a:spLocks noGrp="1"/>
          </p:cNvSpPr>
          <p:nvPr>
            <p:ph type="title" hasCustomPrompt="1"/>
          </p:nvPr>
        </p:nvSpPr>
        <p:spPr>
          <a:xfrm>
            <a:off x="375972" y="331999"/>
            <a:ext cx="6480000" cy="1440000"/>
          </a:xfrm>
          <a:prstGeom prst="rect">
            <a:avLst/>
          </a:prstGeom>
        </p:spPr>
        <p:txBody>
          <a:bodyPr anchor="t">
            <a:noAutofit/>
          </a:bodyPr>
          <a:lstStyle>
            <a:lvl1pPr>
              <a:defRPr sz="3600">
                <a:solidFill>
                  <a:schemeClr val="accent1"/>
                </a:solidFill>
                <a:latin typeface="Arial" charset="0"/>
                <a:ea typeface="Arial" charset="0"/>
                <a:cs typeface="Arial" charset="0"/>
              </a:defRPr>
            </a:lvl1pPr>
          </a:lstStyle>
          <a:p>
            <a:r>
              <a:rPr lang="en-US" dirty="0"/>
              <a:t>Click to edit title style</a:t>
            </a:r>
          </a:p>
        </p:txBody>
      </p:sp>
    </p:spTree>
    <p:extLst>
      <p:ext uri="{BB962C8B-B14F-4D97-AF65-F5344CB8AC3E}">
        <p14:creationId xmlns:p14="http://schemas.microsoft.com/office/powerpoint/2010/main" val="18119610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11.xml"/><Relationship Id="rId7"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Shape&#10;&#10;Description automatically generated">
            <a:extLst>
              <a:ext uri="{FF2B5EF4-FFF2-40B4-BE49-F238E27FC236}">
                <a16:creationId xmlns:a16="http://schemas.microsoft.com/office/drawing/2014/main" id="{77948EC9-8F7C-3E4B-BD1B-7CBA98FCC339}"/>
              </a:ext>
            </a:extLst>
          </p:cNvPr>
          <p:cNvPicPr>
            <a:picLocks noChangeAspect="1"/>
          </p:cNvPicPr>
          <p:nvPr userDrawn="1"/>
        </p:nvPicPr>
        <p:blipFill rotWithShape="1">
          <a:blip r:embed="rId3"/>
          <a:srcRect l="26040" r="-1"/>
          <a:stretch/>
        </p:blipFill>
        <p:spPr>
          <a:xfrm>
            <a:off x="-63500" y="-97052"/>
            <a:ext cx="9247100" cy="6986802"/>
          </a:xfrm>
          <a:prstGeom prst="rect">
            <a:avLst/>
          </a:prstGeom>
        </p:spPr>
      </p:pic>
      <p:pic>
        <p:nvPicPr>
          <p:cNvPr id="8" name="Picture 7">
            <a:extLst>
              <a:ext uri="{FF2B5EF4-FFF2-40B4-BE49-F238E27FC236}">
                <a16:creationId xmlns:a16="http://schemas.microsoft.com/office/drawing/2014/main" id="{4093AFE4-3703-F64E-8C32-90E74B4665D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05007" y="370099"/>
            <a:ext cx="1354356" cy="671423"/>
          </a:xfrm>
          <a:prstGeom prst="rect">
            <a:avLst/>
          </a:prstGeom>
        </p:spPr>
      </p:pic>
      <p:pic>
        <p:nvPicPr>
          <p:cNvPr id="9" name="Picture 8">
            <a:extLst>
              <a:ext uri="{FF2B5EF4-FFF2-40B4-BE49-F238E27FC236}">
                <a16:creationId xmlns:a16="http://schemas.microsoft.com/office/drawing/2014/main" id="{C58F3024-E446-B946-A213-CE357D55AE83}"/>
              </a:ext>
            </a:extLst>
          </p:cNvPr>
          <p:cNvPicPr>
            <a:picLocks noChangeAspect="1"/>
          </p:cNvPicPr>
          <p:nvPr userDrawn="1"/>
        </p:nvPicPr>
        <p:blipFill>
          <a:blip r:embed="rId5"/>
          <a:stretch>
            <a:fillRect/>
          </a:stretch>
        </p:blipFill>
        <p:spPr>
          <a:xfrm>
            <a:off x="378038" y="5096761"/>
            <a:ext cx="4186532" cy="1239117"/>
          </a:xfrm>
          <a:prstGeom prst="rect">
            <a:avLst/>
          </a:prstGeom>
        </p:spPr>
      </p:pic>
    </p:spTree>
    <p:extLst>
      <p:ext uri="{BB962C8B-B14F-4D97-AF65-F5344CB8AC3E}">
        <p14:creationId xmlns:p14="http://schemas.microsoft.com/office/powerpoint/2010/main" val="3133391948"/>
      </p:ext>
    </p:extLst>
  </p:cSld>
  <p:clrMap bg1="lt1" tx1="dk1" bg2="lt2" tx2="dk2" accent1="accent1" accent2="accent2" accent3="accent3" accent4="accent4" accent5="accent5" accent6="accent6" hlink="hlink" folHlink="folHlink"/>
  <p:sldLayoutIdLst>
    <p:sldLayoutId id="214748364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Shape&#10;&#10;Description automatically generated">
            <a:extLst>
              <a:ext uri="{FF2B5EF4-FFF2-40B4-BE49-F238E27FC236}">
                <a16:creationId xmlns:a16="http://schemas.microsoft.com/office/drawing/2014/main" id="{20CCA6EF-9FE0-2247-8445-8E764594DEC3}"/>
              </a:ext>
            </a:extLst>
          </p:cNvPr>
          <p:cNvPicPr>
            <a:picLocks noChangeAspect="1"/>
          </p:cNvPicPr>
          <p:nvPr userDrawn="1"/>
        </p:nvPicPr>
        <p:blipFill rotWithShape="1">
          <a:blip r:embed="rId3"/>
          <a:srcRect l="17508" r="8340"/>
          <a:stretch/>
        </p:blipFill>
        <p:spPr>
          <a:xfrm>
            <a:off x="-50800" y="-52602"/>
            <a:ext cx="9271000" cy="6986802"/>
          </a:xfrm>
          <a:prstGeom prst="rect">
            <a:avLst/>
          </a:prstGeom>
        </p:spPr>
      </p:pic>
      <p:pic>
        <p:nvPicPr>
          <p:cNvPr id="8" name="Picture 7">
            <a:extLst>
              <a:ext uri="{FF2B5EF4-FFF2-40B4-BE49-F238E27FC236}">
                <a16:creationId xmlns:a16="http://schemas.microsoft.com/office/drawing/2014/main" id="{4093AFE4-3703-F64E-8C32-90E74B4665D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05007" y="370099"/>
            <a:ext cx="1354356" cy="671423"/>
          </a:xfrm>
          <a:prstGeom prst="rect">
            <a:avLst/>
          </a:prstGeom>
        </p:spPr>
      </p:pic>
      <p:pic>
        <p:nvPicPr>
          <p:cNvPr id="9" name="Picture 8">
            <a:extLst>
              <a:ext uri="{FF2B5EF4-FFF2-40B4-BE49-F238E27FC236}">
                <a16:creationId xmlns:a16="http://schemas.microsoft.com/office/drawing/2014/main" id="{C58F3024-E446-B946-A213-CE357D55AE83}"/>
              </a:ext>
            </a:extLst>
          </p:cNvPr>
          <p:cNvPicPr>
            <a:picLocks noChangeAspect="1"/>
          </p:cNvPicPr>
          <p:nvPr userDrawn="1"/>
        </p:nvPicPr>
        <p:blipFill>
          <a:blip r:embed="rId5"/>
          <a:stretch>
            <a:fillRect/>
          </a:stretch>
        </p:blipFill>
        <p:spPr>
          <a:xfrm>
            <a:off x="378038" y="5096761"/>
            <a:ext cx="4186532" cy="1239117"/>
          </a:xfrm>
          <a:prstGeom prst="rect">
            <a:avLst/>
          </a:prstGeom>
        </p:spPr>
      </p:pic>
    </p:spTree>
    <p:extLst>
      <p:ext uri="{BB962C8B-B14F-4D97-AF65-F5344CB8AC3E}">
        <p14:creationId xmlns:p14="http://schemas.microsoft.com/office/powerpoint/2010/main" val="487689950"/>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97CC14-E398-2841-88D0-CB206E1705E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301616" y="370099"/>
            <a:ext cx="1354356" cy="671423"/>
          </a:xfrm>
          <a:prstGeom prst="rect">
            <a:avLst/>
          </a:prstGeom>
        </p:spPr>
      </p:pic>
      <p:pic>
        <p:nvPicPr>
          <p:cNvPr id="7" name="Picture 6">
            <a:extLst>
              <a:ext uri="{FF2B5EF4-FFF2-40B4-BE49-F238E27FC236}">
                <a16:creationId xmlns:a16="http://schemas.microsoft.com/office/drawing/2014/main" id="{3EB5A319-29D8-454F-B655-E44CF8B9D055}"/>
              </a:ext>
            </a:extLst>
          </p:cNvPr>
          <p:cNvPicPr>
            <a:picLocks noChangeAspect="1"/>
          </p:cNvPicPr>
          <p:nvPr userDrawn="1"/>
        </p:nvPicPr>
        <p:blipFill>
          <a:blip r:embed="rId9"/>
          <a:stretch>
            <a:fillRect/>
          </a:stretch>
        </p:blipFill>
        <p:spPr>
          <a:xfrm>
            <a:off x="0" y="6286052"/>
            <a:ext cx="9144000" cy="571947"/>
          </a:xfrm>
          <a:prstGeom prst="rect">
            <a:avLst/>
          </a:prstGeom>
        </p:spPr>
      </p:pic>
    </p:spTree>
    <p:extLst>
      <p:ext uri="{BB962C8B-B14F-4D97-AF65-F5344CB8AC3E}">
        <p14:creationId xmlns:p14="http://schemas.microsoft.com/office/powerpoint/2010/main" val="1299708742"/>
      </p:ext>
    </p:extLst>
  </p:cSld>
  <p:clrMap bg1="lt1" tx1="dk1" bg2="lt2" tx2="dk2" accent1="accent1" accent2="accent2" accent3="accent3" accent4="accent4" accent5="accent5" accent6="accent6" hlink="hlink" folHlink="folHlink"/>
  <p:sldLayoutIdLst>
    <p:sldLayoutId id="2147483669" r:id="rId1"/>
    <p:sldLayoutId id="2147483674" r:id="rId2"/>
    <p:sldLayoutId id="2147483670" r:id="rId3"/>
    <p:sldLayoutId id="2147483675" r:id="rId4"/>
    <p:sldLayoutId id="2147483678" r:id="rId5"/>
    <p:sldLayoutId id="2147483679"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F5404D-DF1D-694A-B7AB-3432B04EF7F5}"/>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301616" y="370099"/>
            <a:ext cx="1354356" cy="671423"/>
          </a:xfrm>
          <a:prstGeom prst="rect">
            <a:avLst/>
          </a:prstGeom>
        </p:spPr>
      </p:pic>
      <p:pic>
        <p:nvPicPr>
          <p:cNvPr id="5" name="Picture 4"/>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 y="6267450"/>
            <a:ext cx="9144000" cy="797488"/>
          </a:xfrm>
          <a:prstGeom prst="rect">
            <a:avLst/>
          </a:prstGeom>
        </p:spPr>
      </p:pic>
    </p:spTree>
    <p:extLst>
      <p:ext uri="{BB962C8B-B14F-4D97-AF65-F5344CB8AC3E}">
        <p14:creationId xmlns:p14="http://schemas.microsoft.com/office/powerpoint/2010/main" val="224191512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7" r:id="rId4"/>
    <p:sldLayoutId id="2147483680" r:id="rId5"/>
    <p:sldLayoutId id="214748368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29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90F6DA85-07CA-4DFD-9E6A-A0747064917F}" type="datetime1">
              <a:rPr lang="en-US"/>
              <a:pPr>
                <a:defRPr/>
              </a:pPr>
              <a:t>9/18/2023</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dirty="0">
                <a:solidFill>
                  <a:prstClr val="black">
                    <a:tint val="75000"/>
                  </a:prst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47164412-1405-4026-80FC-42256B714C4C}" type="slidenum">
              <a:rPr lang="en-US"/>
              <a:pPr>
                <a:defRPr/>
              </a:pPr>
              <a:t>‹#›</a:t>
            </a:fld>
            <a:endParaRPr lang="en-US" dirty="0"/>
          </a:p>
        </p:txBody>
      </p:sp>
    </p:spTree>
    <p:extLst>
      <p:ext uri="{BB962C8B-B14F-4D97-AF65-F5344CB8AC3E}">
        <p14:creationId xmlns:p14="http://schemas.microsoft.com/office/powerpoint/2010/main" val="2302568954"/>
      </p:ext>
    </p:extLst>
  </p:cSld>
  <p:clrMap bg1="lt1" tx1="dk1" bg2="lt2" tx2="dk2" accent1="accent1" accent2="accent2" accent3="accent3" accent4="accent4" accent5="accent5" accent6="accent6" hlink="hlink" folHlink="folHlink"/>
  <p:sldLayoutIdLst>
    <p:sldLayoutId id="2147483665" r:id="rId1"/>
  </p:sldLayoutIdLst>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view.officeapps.live.com/op/view.aspx?src=https%3A%2F%2Fmg.salisbury.nhs.uk%2Fmedia%2F3417%2Fqia-template-and-process-sft-final-april-23.xlsx&amp;wdOrigin=BROWSELINK"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cid:image002.png@01D7DBE5.4C6F8650" TargetMode="External"/><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viewer.microguide.global/SALIS/ODP#content,43ea71a7-73ed-4f88-91e4-7a2b39669e91"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57BEB-DA0D-2D4F-A7DA-8F894A9DAD86}"/>
              </a:ext>
            </a:extLst>
          </p:cNvPr>
          <p:cNvSpPr>
            <a:spLocks noGrp="1"/>
          </p:cNvSpPr>
          <p:nvPr>
            <p:ph type="ctrTitle"/>
          </p:nvPr>
        </p:nvSpPr>
        <p:spPr>
          <a:xfrm>
            <a:off x="377825" y="1670323"/>
            <a:ext cx="4092361" cy="1440000"/>
          </a:xfrm>
        </p:spPr>
        <p:txBody>
          <a:bodyPr/>
          <a:lstStyle/>
          <a:p>
            <a:r>
              <a:rPr lang="en-US" dirty="0"/>
              <a:t>Quality Impact Assessment</a:t>
            </a:r>
          </a:p>
        </p:txBody>
      </p:sp>
      <p:sp>
        <p:nvSpPr>
          <p:cNvPr id="4" name="Rounded Rectangular Callout 3"/>
          <p:cNvSpPr/>
          <p:nvPr/>
        </p:nvSpPr>
        <p:spPr>
          <a:xfrm>
            <a:off x="5833534" y="1212959"/>
            <a:ext cx="3149600" cy="153648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latin typeface="Arial" panose="020B0604020202020204" pitchFamily="34" charset="0"/>
                <a:cs typeface="Arial" panose="020B0604020202020204" pitchFamily="34" charset="0"/>
              </a:rPr>
              <a:t> Virtual Meeting Etiquette:</a:t>
            </a:r>
          </a:p>
          <a:p>
            <a:pPr marL="285750" indent="-285750">
              <a:buFontTx/>
              <a:buChar char="-"/>
            </a:pPr>
            <a:r>
              <a:rPr lang="en-US" sz="1100" dirty="0">
                <a:latin typeface="Arial" panose="020B0604020202020204" pitchFamily="34" charset="0"/>
                <a:cs typeface="Arial" panose="020B0604020202020204" pitchFamily="34" charset="0"/>
              </a:rPr>
              <a:t>Mute microphones when not speaking (to minimise background noise)</a:t>
            </a:r>
          </a:p>
          <a:p>
            <a:pPr marL="285750" indent="-285750">
              <a:buFontTx/>
              <a:buChar char="-"/>
            </a:pPr>
            <a:r>
              <a:rPr lang="en-US" sz="1100" dirty="0">
                <a:latin typeface="Arial" panose="020B0604020202020204" pitchFamily="34" charset="0"/>
                <a:cs typeface="Arial" panose="020B0604020202020204" pitchFamily="34" charset="0"/>
              </a:rPr>
              <a:t>Turn cameras off – unless speaking (to maximise call quality)</a:t>
            </a:r>
          </a:p>
          <a:p>
            <a:pPr marL="285750" indent="-285750">
              <a:buFontTx/>
              <a:buChar char="-"/>
            </a:pPr>
            <a:r>
              <a:rPr lang="en-US" sz="1100" dirty="0">
                <a:latin typeface="Arial" panose="020B0604020202020204" pitchFamily="34" charset="0"/>
                <a:cs typeface="Arial" panose="020B0604020202020204" pitchFamily="34" charset="0"/>
              </a:rPr>
              <a:t>Please use the </a:t>
            </a:r>
            <a:r>
              <a:rPr lang="en-US" sz="1100" i="1" dirty="0">
                <a:latin typeface="Arial" panose="020B0604020202020204" pitchFamily="34" charset="0"/>
                <a:cs typeface="Arial" panose="020B0604020202020204" pitchFamily="34" charset="0"/>
              </a:rPr>
              <a:t>Raise Your Hand </a:t>
            </a:r>
            <a:r>
              <a:rPr lang="en-US" sz="1100" dirty="0">
                <a:latin typeface="Arial" panose="020B0604020202020204" pitchFamily="34" charset="0"/>
                <a:cs typeface="Arial" panose="020B0604020202020204" pitchFamily="34" charset="0"/>
              </a:rPr>
              <a:t>to ask a question</a:t>
            </a:r>
          </a:p>
          <a:p>
            <a:pPr marL="285750" indent="-285750">
              <a:buFontTx/>
              <a:buChar char="-"/>
            </a:pPr>
            <a:r>
              <a:rPr lang="en-US" sz="1100" dirty="0">
                <a:latin typeface="Arial" panose="020B0604020202020204" pitchFamily="34" charset="0"/>
                <a:cs typeface="Arial" panose="020B0604020202020204" pitchFamily="34" charset="0"/>
              </a:rPr>
              <a:t>Please note, this event will be recorded</a:t>
            </a:r>
          </a:p>
        </p:txBody>
      </p:sp>
      <p:sp>
        <p:nvSpPr>
          <p:cNvPr id="5" name="Subtitle 2">
            <a:extLst>
              <a:ext uri="{FF2B5EF4-FFF2-40B4-BE49-F238E27FC236}">
                <a16:creationId xmlns:a16="http://schemas.microsoft.com/office/drawing/2014/main" id="{6E9D3994-6084-7CCE-472C-9D3076511B9A}"/>
              </a:ext>
            </a:extLst>
          </p:cNvPr>
          <p:cNvSpPr>
            <a:spLocks noGrp="1"/>
          </p:cNvSpPr>
          <p:nvPr>
            <p:ph type="subTitle" idx="1"/>
          </p:nvPr>
        </p:nvSpPr>
        <p:spPr>
          <a:xfrm>
            <a:off x="377825" y="3573463"/>
            <a:ext cx="4545013" cy="819150"/>
          </a:xfrm>
        </p:spPr>
        <p:txBody>
          <a:bodyPr/>
          <a:lstStyle/>
          <a:p>
            <a:r>
              <a:rPr lang="en-US" dirty="0"/>
              <a:t>Project Management Network</a:t>
            </a:r>
          </a:p>
          <a:p>
            <a:r>
              <a:rPr lang="en-US" dirty="0"/>
              <a:t>September 2023</a:t>
            </a:r>
          </a:p>
        </p:txBody>
      </p:sp>
    </p:spTree>
    <p:extLst>
      <p:ext uri="{BB962C8B-B14F-4D97-AF65-F5344CB8AC3E}">
        <p14:creationId xmlns:p14="http://schemas.microsoft.com/office/powerpoint/2010/main" val="1982379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4"/>
          <p:cNvSpPr>
            <a:spLocks noChangeArrowheads="1"/>
          </p:cNvSpPr>
          <p:nvPr/>
        </p:nvSpPr>
        <p:spPr bwMode="auto">
          <a:xfrm>
            <a:off x="539750" y="482600"/>
            <a:ext cx="8353425"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fontAlgn="base" hangingPunct="1">
              <a:spcBef>
                <a:spcPct val="0"/>
              </a:spcBef>
              <a:spcAft>
                <a:spcPct val="0"/>
              </a:spcAft>
            </a:pPr>
            <a:r>
              <a:rPr lang="en-US" altLang="en-US" sz="1200" b="1" dirty="0">
                <a:solidFill>
                  <a:prstClr val="black"/>
                </a:solidFill>
              </a:rPr>
              <a:t>Useful QIA checklist:  </a:t>
            </a:r>
            <a:r>
              <a:rPr lang="en-US" altLang="en-US" sz="1200" dirty="0">
                <a:solidFill>
                  <a:prstClr val="black"/>
                </a:solidFill>
              </a:rPr>
              <a:t>The following is a useful checklist for consideration when carrying out the QIA:</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 </a:t>
            </a:r>
            <a:endParaRPr lang="en-GB" altLang="en-US" sz="1200" dirty="0">
              <a:solidFill>
                <a:prstClr val="black"/>
              </a:solidFill>
            </a:endParaRPr>
          </a:p>
          <a:p>
            <a:pPr eaLnBrk="1" fontAlgn="base" hangingPunct="1">
              <a:spcBef>
                <a:spcPct val="0"/>
              </a:spcBef>
              <a:spcAft>
                <a:spcPct val="0"/>
              </a:spcAft>
            </a:pPr>
            <a:r>
              <a:rPr lang="en-US" altLang="en-US" sz="1200" b="1" dirty="0">
                <a:solidFill>
                  <a:prstClr val="black"/>
                </a:solidFill>
              </a:rPr>
              <a:t>Patient Safety</a:t>
            </a:r>
            <a:endParaRPr lang="en-GB" altLang="en-US" sz="1200" b="1" dirty="0">
              <a:solidFill>
                <a:prstClr val="black"/>
              </a:solidFill>
            </a:endParaRPr>
          </a:p>
          <a:p>
            <a:pPr eaLnBrk="1" fontAlgn="base" hangingPunct="1">
              <a:spcBef>
                <a:spcPct val="0"/>
              </a:spcBef>
              <a:spcAft>
                <a:spcPct val="0"/>
              </a:spcAft>
            </a:pPr>
            <a:r>
              <a:rPr lang="en-US" altLang="en-US" sz="1200" dirty="0">
                <a:solidFill>
                  <a:prstClr val="black"/>
                </a:solidFill>
              </a:rPr>
              <a:t>Impact on patient safety?</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Impact on preventable harm?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What is the impact on partner organisations and any aspect of shared risk?</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Will this impact on the organisation’s duty to protect children, young people and adults?</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Will it affect the reliability of safety systems?</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How will it impact on systems and processes for ensuring that the risk of healthcare acquired infections to patients is reduced?</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What is the impact on clinical workforce capability care and skills?</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 </a:t>
            </a:r>
            <a:endParaRPr lang="en-GB" altLang="en-US" sz="1200" dirty="0">
              <a:solidFill>
                <a:prstClr val="black"/>
              </a:solidFill>
            </a:endParaRPr>
          </a:p>
          <a:p>
            <a:pPr eaLnBrk="1" fontAlgn="base" hangingPunct="1">
              <a:spcBef>
                <a:spcPct val="0"/>
              </a:spcBef>
              <a:spcAft>
                <a:spcPct val="0"/>
              </a:spcAft>
            </a:pPr>
            <a:r>
              <a:rPr lang="en-US" altLang="en-US" sz="1200" b="1" dirty="0">
                <a:solidFill>
                  <a:prstClr val="black"/>
                </a:solidFill>
              </a:rPr>
              <a:t>Clinical Effectiveness</a:t>
            </a:r>
            <a:endParaRPr lang="en-GB" altLang="en-US" sz="1200" b="1" dirty="0">
              <a:solidFill>
                <a:prstClr val="black"/>
              </a:solidFill>
            </a:endParaRPr>
          </a:p>
          <a:p>
            <a:pPr eaLnBrk="1" fontAlgn="base" hangingPunct="1">
              <a:spcBef>
                <a:spcPct val="0"/>
              </a:spcBef>
              <a:spcAft>
                <a:spcPct val="0"/>
              </a:spcAft>
            </a:pPr>
            <a:r>
              <a:rPr lang="en-US" altLang="en-US" sz="1200" dirty="0">
                <a:solidFill>
                  <a:prstClr val="black"/>
                </a:solidFill>
              </a:rPr>
              <a:t>How does it impact on implementation of evidence based practice?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How will it impact on clinical leadership?</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Does it reduce/impact on variation in care provision?</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Does it affect supporting people to stay well?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Does it promote self-care for people with long term conditions?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Does it impact on ensuring that care is delivered in most clinically and cost effective setting?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Does it eliminate inefficiency and waste by design?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Does it lead to improvements in care pathway?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 </a:t>
            </a:r>
            <a:endParaRPr lang="en-GB" altLang="en-US" sz="1200" dirty="0">
              <a:solidFill>
                <a:prstClr val="black"/>
              </a:solidFill>
            </a:endParaRPr>
          </a:p>
          <a:p>
            <a:pPr eaLnBrk="1" fontAlgn="base" hangingPunct="1">
              <a:spcBef>
                <a:spcPct val="0"/>
              </a:spcBef>
              <a:spcAft>
                <a:spcPct val="0"/>
              </a:spcAft>
            </a:pPr>
            <a:r>
              <a:rPr lang="en-US" altLang="en-US" sz="1200" b="1" dirty="0">
                <a:solidFill>
                  <a:prstClr val="black"/>
                </a:solidFill>
              </a:rPr>
              <a:t>Patient Experience</a:t>
            </a:r>
            <a:endParaRPr lang="en-GB" altLang="en-US" sz="1200" b="1" dirty="0">
              <a:solidFill>
                <a:prstClr val="black"/>
              </a:solidFill>
            </a:endParaRPr>
          </a:p>
          <a:p>
            <a:pPr eaLnBrk="1" fontAlgn="base" hangingPunct="1">
              <a:spcBef>
                <a:spcPct val="0"/>
              </a:spcBef>
              <a:spcAft>
                <a:spcPct val="0"/>
              </a:spcAft>
            </a:pPr>
            <a:r>
              <a:rPr lang="en-US" altLang="en-US" sz="1200" dirty="0">
                <a:solidFill>
                  <a:prstClr val="black"/>
                </a:solidFill>
              </a:rPr>
              <a:t>What is the impact on race, gender, age, disability, sexual orientation, religion and belief for individual and community health, access to services and experience?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What impact is it likely to have on self-reported experience of patients and service uses? (Response to national/local surveys/complaints/Customer Care/incidents)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How will it impact on the choice agenda?  </a:t>
            </a:r>
            <a:endParaRPr lang="en-GB" altLang="en-US" sz="1200" dirty="0">
              <a:solidFill>
                <a:prstClr val="black"/>
              </a:solidFill>
            </a:endParaRPr>
          </a:p>
          <a:p>
            <a:pPr eaLnBrk="1" fontAlgn="base" hangingPunct="1">
              <a:spcBef>
                <a:spcPct val="0"/>
              </a:spcBef>
              <a:spcAft>
                <a:spcPct val="0"/>
              </a:spcAft>
            </a:pPr>
            <a:r>
              <a:rPr lang="en-US" altLang="en-US" sz="1200" dirty="0">
                <a:solidFill>
                  <a:prstClr val="black"/>
                </a:solidFill>
              </a:rPr>
              <a:t>How will it impact on the compassionate and personalised care agenda?  </a:t>
            </a:r>
          </a:p>
          <a:p>
            <a:pPr eaLnBrk="1" fontAlgn="base" hangingPunct="1">
              <a:spcBef>
                <a:spcPct val="0"/>
              </a:spcBef>
              <a:spcAft>
                <a:spcPct val="0"/>
              </a:spcAft>
            </a:pPr>
            <a:endParaRPr lang="en-US" altLang="en-US" sz="1200" dirty="0">
              <a:solidFill>
                <a:prstClr val="black"/>
              </a:solidFill>
            </a:endParaRPr>
          </a:p>
          <a:p>
            <a:pPr eaLnBrk="1" fontAlgn="base" hangingPunct="1">
              <a:spcBef>
                <a:spcPct val="0"/>
              </a:spcBef>
              <a:spcAft>
                <a:spcPct val="0"/>
              </a:spcAft>
            </a:pPr>
            <a:r>
              <a:rPr lang="en-US" altLang="en-US" sz="1200" b="1" dirty="0">
                <a:solidFill>
                  <a:prstClr val="black"/>
                </a:solidFill>
              </a:rPr>
              <a:t>Equality &amp; Inclusion</a:t>
            </a:r>
          </a:p>
          <a:p>
            <a:pPr eaLnBrk="1" fontAlgn="base" hangingPunct="1">
              <a:spcBef>
                <a:spcPct val="0"/>
              </a:spcBef>
              <a:spcAft>
                <a:spcPct val="0"/>
              </a:spcAft>
            </a:pPr>
            <a:r>
              <a:rPr lang="en-GB" altLang="en-US" sz="1200" dirty="0">
                <a:solidFill>
                  <a:prstClr val="black"/>
                </a:solidFill>
              </a:rPr>
              <a:t>Consider whether the change affects one or more equality target group(s) in</a:t>
            </a:r>
          </a:p>
          <a:p>
            <a:pPr eaLnBrk="1" fontAlgn="base" hangingPunct="1">
              <a:spcBef>
                <a:spcPct val="0"/>
              </a:spcBef>
              <a:spcAft>
                <a:spcPct val="0"/>
              </a:spcAft>
            </a:pPr>
            <a:r>
              <a:rPr lang="en-GB" altLang="en-US" sz="1200" dirty="0">
                <a:solidFill>
                  <a:prstClr val="black"/>
                </a:solidFill>
              </a:rPr>
              <a:t>a different way to other groups? Could or do different equality groups have different needs in relation to the planned change? Does the planned change actually or potentially contribute to or hinder equality of opportunity? Does the planned change offer opportunities to promote equality &amp; inclusion?</a:t>
            </a:r>
          </a:p>
          <a:p>
            <a:pPr eaLnBrk="1" fontAlgn="base" hangingPunct="1">
              <a:spcBef>
                <a:spcPct val="0"/>
              </a:spcBef>
              <a:spcAft>
                <a:spcPct val="0"/>
              </a:spcAft>
            </a:pPr>
            <a:r>
              <a:rPr lang="en-US" altLang="en-US" sz="1200" b="1" dirty="0">
                <a:solidFill>
                  <a:prstClr val="black"/>
                </a:solidFill>
              </a:rPr>
              <a:t> </a:t>
            </a:r>
            <a:endParaRPr lang="en-GB" altLang="en-US" sz="1200" dirty="0">
              <a:solidFill>
                <a:prstClr val="black"/>
              </a:solidFill>
            </a:endParaRPr>
          </a:p>
        </p:txBody>
      </p:sp>
    </p:spTree>
    <p:extLst>
      <p:ext uri="{BB962C8B-B14F-4D97-AF65-F5344CB8AC3E}">
        <p14:creationId xmlns:p14="http://schemas.microsoft.com/office/powerpoint/2010/main" val="733516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F24B-4778-454A-DE4E-AA412A1B9BA5}"/>
              </a:ext>
            </a:extLst>
          </p:cNvPr>
          <p:cNvSpPr>
            <a:spLocks noGrp="1"/>
          </p:cNvSpPr>
          <p:nvPr>
            <p:ph type="title"/>
          </p:nvPr>
        </p:nvSpPr>
        <p:spPr>
          <a:xfrm>
            <a:off x="375972" y="331999"/>
            <a:ext cx="6480000" cy="794002"/>
          </a:xfrm>
        </p:spPr>
        <p:txBody>
          <a:bodyPr/>
          <a:lstStyle/>
          <a:p>
            <a:r>
              <a:rPr lang="en-GB" sz="2400"/>
              <a:t>Example From Same Day Emergency Care (SDEC) QIA</a:t>
            </a:r>
            <a:endParaRPr lang="en-GB" sz="2400" dirty="0"/>
          </a:p>
        </p:txBody>
      </p:sp>
      <p:sp>
        <p:nvSpPr>
          <p:cNvPr id="3" name="Text Placeholder 2">
            <a:extLst>
              <a:ext uri="{FF2B5EF4-FFF2-40B4-BE49-F238E27FC236}">
                <a16:creationId xmlns:a16="http://schemas.microsoft.com/office/drawing/2014/main" id="{4980BFCF-ED32-3EFB-2837-7F8A1DE6093F}"/>
              </a:ext>
            </a:extLst>
          </p:cNvPr>
          <p:cNvSpPr>
            <a:spLocks noGrp="1"/>
          </p:cNvSpPr>
          <p:nvPr>
            <p:ph type="body" sz="quarter" idx="10"/>
          </p:nvPr>
        </p:nvSpPr>
        <p:spPr>
          <a:xfrm>
            <a:off x="375972" y="1126001"/>
            <a:ext cx="8279734" cy="4457381"/>
          </a:xfrm>
        </p:spPr>
        <p:txBody>
          <a:bodyPr/>
          <a:lstStyle/>
          <a:p>
            <a:r>
              <a:rPr lang="en-GB" b="1" dirty="0"/>
              <a:t>To provide medical Same Day Emergency Care (SDEC) from 08:00 to 20:00, 7 days per week, integrated into AMU. Increased Day 0 discharges to 33% leading to a reduction in bed days</a:t>
            </a:r>
          </a:p>
          <a:p>
            <a:pPr marL="285750" indent="-285750">
              <a:buFont typeface="Arial" panose="020B0604020202020204" pitchFamily="34" charset="0"/>
              <a:buChar char="•"/>
            </a:pPr>
            <a:r>
              <a:rPr lang="en-GB" sz="1400" b="1" dirty="0"/>
              <a:t>Patient Safety: </a:t>
            </a:r>
            <a:r>
              <a:rPr lang="en-GB" sz="1400" dirty="0"/>
              <a:t>the removal of 6 escalation beds from the Trust bed base may result in worse flow through the hospital and potentially increase the wait in ED for a downstream medical bed. This may cause a delay in assessment in ED and increase time to ambulance handover. </a:t>
            </a:r>
          </a:p>
          <a:p>
            <a:pPr lvl="1"/>
            <a:r>
              <a:rPr lang="en-GB" sz="1200" b="1" dirty="0">
                <a:solidFill>
                  <a:schemeClr val="accent2"/>
                </a:solidFill>
              </a:rPr>
              <a:t>Mitigation</a:t>
            </a:r>
            <a:r>
              <a:rPr lang="en-GB" sz="1200" dirty="0">
                <a:solidFill>
                  <a:schemeClr val="accent2"/>
                </a:solidFill>
              </a:rPr>
              <a:t>: reducing beds but maintaining same levels of medical staffing to enable timely assessment and flow from ED.  </a:t>
            </a:r>
          </a:p>
          <a:p>
            <a:pPr lvl="1"/>
            <a:r>
              <a:rPr lang="en-GB" sz="1200" b="1" dirty="0">
                <a:solidFill>
                  <a:schemeClr val="accent2"/>
                </a:solidFill>
              </a:rPr>
              <a:t>KPI</a:t>
            </a:r>
            <a:r>
              <a:rPr lang="en-GB" sz="1200" dirty="0">
                <a:solidFill>
                  <a:schemeClr val="accent2"/>
                </a:solidFill>
              </a:rPr>
              <a:t>: Active Monitoring of wait times, assessment times</a:t>
            </a:r>
          </a:p>
          <a:p>
            <a:pPr marL="457200" lvl="1" indent="0">
              <a:buNone/>
            </a:pPr>
            <a:endParaRPr lang="en-GB" sz="1400" dirty="0"/>
          </a:p>
          <a:p>
            <a:pPr marL="285750" indent="-285750">
              <a:buFont typeface="Arial" panose="020B0604020202020204" pitchFamily="34" charset="0"/>
              <a:buChar char="•"/>
            </a:pPr>
            <a:r>
              <a:rPr lang="en-GB" sz="1400" b="1" dirty="0"/>
              <a:t>Clinical Effectiveness: </a:t>
            </a:r>
            <a:r>
              <a:rPr lang="en-GB" sz="1400" dirty="0"/>
              <a:t>Initial change to logistics of how patients are reviewed within the AMU MDT may result in a slower service, as staff adapt to the changes. The new model may be confusing for staff and will take some time to bed in.</a:t>
            </a:r>
          </a:p>
          <a:p>
            <a:pPr lvl="1"/>
            <a:r>
              <a:rPr lang="en-GB" sz="1200" b="1" dirty="0">
                <a:solidFill>
                  <a:schemeClr val="accent2"/>
                </a:solidFill>
              </a:rPr>
              <a:t>Mitigation</a:t>
            </a:r>
            <a:r>
              <a:rPr lang="en-GB" sz="1200" dirty="0">
                <a:solidFill>
                  <a:schemeClr val="accent2"/>
                </a:solidFill>
              </a:rPr>
              <a:t>: Good evidenced model of practice; senior clinicians experienced in the model would supervise the new way of work</a:t>
            </a:r>
          </a:p>
          <a:p>
            <a:pPr lvl="1"/>
            <a:r>
              <a:rPr lang="en-GB" sz="1200" b="1" dirty="0">
                <a:solidFill>
                  <a:schemeClr val="accent2"/>
                </a:solidFill>
              </a:rPr>
              <a:t>KPI</a:t>
            </a:r>
            <a:r>
              <a:rPr lang="en-GB" sz="1200" dirty="0">
                <a:solidFill>
                  <a:schemeClr val="accent2"/>
                </a:solidFill>
              </a:rPr>
              <a:t>: Time taken to review the patient in line with target assessment times</a:t>
            </a:r>
          </a:p>
          <a:p>
            <a:pPr marL="457200" lvl="1" indent="0">
              <a:buNone/>
            </a:pPr>
            <a:endParaRPr lang="en-GB" dirty="0"/>
          </a:p>
        </p:txBody>
      </p:sp>
    </p:spTree>
    <p:extLst>
      <p:ext uri="{BB962C8B-B14F-4D97-AF65-F5344CB8AC3E}">
        <p14:creationId xmlns:p14="http://schemas.microsoft.com/office/powerpoint/2010/main" val="2232983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F24B-4778-454A-DE4E-AA412A1B9BA5}"/>
              </a:ext>
            </a:extLst>
          </p:cNvPr>
          <p:cNvSpPr>
            <a:spLocks noGrp="1"/>
          </p:cNvSpPr>
          <p:nvPr>
            <p:ph type="title"/>
          </p:nvPr>
        </p:nvSpPr>
        <p:spPr>
          <a:xfrm>
            <a:off x="375972" y="331999"/>
            <a:ext cx="6480000" cy="794002"/>
          </a:xfrm>
        </p:spPr>
        <p:txBody>
          <a:bodyPr/>
          <a:lstStyle/>
          <a:p>
            <a:r>
              <a:rPr lang="en-GB" dirty="0"/>
              <a:t>How do I complete a QIA?</a:t>
            </a:r>
          </a:p>
        </p:txBody>
      </p:sp>
      <p:sp>
        <p:nvSpPr>
          <p:cNvPr id="3" name="Text Placeholder 2">
            <a:extLst>
              <a:ext uri="{FF2B5EF4-FFF2-40B4-BE49-F238E27FC236}">
                <a16:creationId xmlns:a16="http://schemas.microsoft.com/office/drawing/2014/main" id="{4980BFCF-ED32-3EFB-2837-7F8A1DE6093F}"/>
              </a:ext>
            </a:extLst>
          </p:cNvPr>
          <p:cNvSpPr>
            <a:spLocks noGrp="1"/>
          </p:cNvSpPr>
          <p:nvPr>
            <p:ph type="body" sz="quarter" idx="10"/>
          </p:nvPr>
        </p:nvSpPr>
        <p:spPr>
          <a:xfrm>
            <a:off x="376238" y="1274618"/>
            <a:ext cx="8279734" cy="4457381"/>
          </a:xfrm>
        </p:spPr>
        <p:txBody>
          <a:bodyPr/>
          <a:lstStyle/>
          <a:p>
            <a:pPr marL="285750" indent="-285750">
              <a:buFont typeface="Arial" panose="020B0604020202020204" pitchFamily="34" charset="0"/>
              <a:buChar char="•"/>
            </a:pPr>
            <a:r>
              <a:rPr lang="en-GB" dirty="0"/>
              <a:t>You must include your “Key Quality Indicators (KQIs)”</a:t>
            </a:r>
          </a:p>
          <a:p>
            <a:pPr marL="285750" indent="-285750">
              <a:buFont typeface="Arial" panose="020B0604020202020204" pitchFamily="34" charset="0"/>
              <a:buChar char="•"/>
            </a:pPr>
            <a:r>
              <a:rPr lang="en-GB" dirty="0"/>
              <a:t>Ensure any quality indicator is measurable </a:t>
            </a:r>
          </a:p>
          <a:p>
            <a:pPr marL="285750" indent="-285750">
              <a:buFont typeface="Arial" panose="020B0604020202020204" pitchFamily="34" charset="0"/>
              <a:buChar char="•"/>
            </a:pPr>
            <a:r>
              <a:rPr lang="en-GB" dirty="0"/>
              <a:t>Can be directly linked to the schemes performance or the changes proposed. </a:t>
            </a:r>
          </a:p>
          <a:p>
            <a:pPr marL="285750" indent="-285750">
              <a:buFont typeface="Arial" panose="020B0604020202020204" pitchFamily="34" charset="0"/>
              <a:buChar char="•"/>
            </a:pPr>
            <a:r>
              <a:rPr lang="en-GB" dirty="0"/>
              <a:t>You will rely on this section to ensure you have active monitoring in place during implementation</a:t>
            </a:r>
          </a:p>
          <a:p>
            <a:pPr marL="285750" indent="-285750">
              <a:buFont typeface="Arial" panose="020B0604020202020204" pitchFamily="34" charset="0"/>
              <a:buChar char="•"/>
            </a:pPr>
            <a:r>
              <a:rPr lang="en-GB" dirty="0"/>
              <a:t>And when completing the 6 month review to be able to measure the impact the scheme has had and provide assurance that your mitigations have minimised any adverse or risk to harm.</a:t>
            </a:r>
          </a:p>
          <a:p>
            <a:pPr marL="285750" indent="-285750">
              <a:buFont typeface="Arial" panose="020B0604020202020204" pitchFamily="34" charset="0"/>
              <a:buChar char="•"/>
            </a:pPr>
            <a:endParaRPr lang="en-GB" sz="600" dirty="0"/>
          </a:p>
          <a:p>
            <a:pPr lvl="1" fontAlgn="base"/>
            <a:r>
              <a:rPr lang="en-GB" sz="1200" b="0" i="0" dirty="0">
                <a:solidFill>
                  <a:schemeClr val="accent2"/>
                </a:solidFill>
                <a:effectLst/>
                <a:latin typeface="Arial" panose="020B0604020202020204" pitchFamily="34" charset="0"/>
              </a:rPr>
              <a:t>Average LOS hours - Pre Trial 33 hours SDEC Pilot 22 Hours – Reduction 11 hours </a:t>
            </a:r>
          </a:p>
          <a:p>
            <a:pPr lvl="1" fontAlgn="base"/>
            <a:r>
              <a:rPr lang="en-GB" sz="1200" b="0" i="0" dirty="0">
                <a:solidFill>
                  <a:schemeClr val="accent2"/>
                </a:solidFill>
                <a:effectLst/>
                <a:latin typeface="Arial" panose="020B0604020202020204" pitchFamily="34" charset="0"/>
              </a:rPr>
              <a:t>Time to Junior Doctor Assessment - Pre Trial 161 Mins SDEC Pilot 99 Mins – Reduction 62 Mins  </a:t>
            </a:r>
          </a:p>
          <a:p>
            <a:pPr lvl="1" fontAlgn="base"/>
            <a:r>
              <a:rPr lang="en-GB" sz="1200" b="0" i="0" dirty="0">
                <a:solidFill>
                  <a:schemeClr val="accent2"/>
                </a:solidFill>
                <a:effectLst/>
                <a:latin typeface="Arial" panose="020B0604020202020204" pitchFamily="34" charset="0"/>
              </a:rPr>
              <a:t>Time to 14-hour Consultant review - Pre Trial 453 Mins SDEC Pilot 382 Mins – Reduction – 71 Mins </a:t>
            </a:r>
          </a:p>
          <a:p>
            <a:pPr lvl="1" fontAlgn="base"/>
            <a:r>
              <a:rPr lang="en-GB" sz="1200" b="0" i="0" dirty="0">
                <a:solidFill>
                  <a:schemeClr val="accent2"/>
                </a:solidFill>
                <a:effectLst/>
                <a:latin typeface="Arial" panose="020B0604020202020204" pitchFamily="34" charset="0"/>
              </a:rPr>
              <a:t>Number of NEL Admissions - Pre Trial 215 SDEC Pilot 183 – Reduction – 32 </a:t>
            </a:r>
          </a:p>
          <a:p>
            <a:pPr lvl="1" fontAlgn="base"/>
            <a:r>
              <a:rPr lang="en-GB" sz="1200" b="0" i="0" dirty="0">
                <a:solidFill>
                  <a:schemeClr val="accent2"/>
                </a:solidFill>
                <a:effectLst/>
                <a:latin typeface="Arial" panose="020B0604020202020204" pitchFamily="34" charset="0"/>
              </a:rPr>
              <a:t>% 0 – Day LOS - Pre Trial 20.2% SDEC Pilot 34.7% - Increase 14.5 points </a:t>
            </a:r>
          </a:p>
          <a:p>
            <a:pPr marL="285750" indent="-285750">
              <a:buFont typeface="Arial" panose="020B0604020202020204" pitchFamily="34" charset="0"/>
              <a:buChar char="•"/>
            </a:pPr>
            <a:endParaRPr lang="en-GB" sz="1200" dirty="0">
              <a:solidFill>
                <a:schemeClr val="accent2"/>
              </a:solidFill>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57245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96A6-0B90-5835-7ED5-6E394D75C3F1}"/>
              </a:ext>
            </a:extLst>
          </p:cNvPr>
          <p:cNvSpPr>
            <a:spLocks noGrp="1"/>
          </p:cNvSpPr>
          <p:nvPr>
            <p:ph type="title"/>
          </p:nvPr>
        </p:nvSpPr>
        <p:spPr/>
        <p:txBody>
          <a:bodyPr/>
          <a:lstStyle/>
          <a:p>
            <a:r>
              <a:rPr lang="en-GB" dirty="0"/>
              <a:t>What happens after I complete a QIA?</a:t>
            </a:r>
          </a:p>
        </p:txBody>
      </p:sp>
      <p:pic>
        <p:nvPicPr>
          <p:cNvPr id="7" name="Picture 6">
            <a:extLst>
              <a:ext uri="{FF2B5EF4-FFF2-40B4-BE49-F238E27FC236}">
                <a16:creationId xmlns:a16="http://schemas.microsoft.com/office/drawing/2014/main" id="{DDF4F860-D198-966E-259D-191A21A8B0D0}"/>
              </a:ext>
            </a:extLst>
          </p:cNvPr>
          <p:cNvPicPr>
            <a:picLocks noChangeAspect="1"/>
          </p:cNvPicPr>
          <p:nvPr/>
        </p:nvPicPr>
        <p:blipFill>
          <a:blip r:embed="rId2"/>
          <a:stretch>
            <a:fillRect/>
          </a:stretch>
        </p:blipFill>
        <p:spPr>
          <a:xfrm>
            <a:off x="375972" y="1409931"/>
            <a:ext cx="7721600" cy="4632960"/>
          </a:xfrm>
          <a:prstGeom prst="rect">
            <a:avLst/>
          </a:prstGeom>
        </p:spPr>
      </p:pic>
    </p:spTree>
    <p:extLst>
      <p:ext uri="{BB962C8B-B14F-4D97-AF65-F5344CB8AC3E}">
        <p14:creationId xmlns:p14="http://schemas.microsoft.com/office/powerpoint/2010/main" val="1449203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3AF91-6AD0-9749-AE01-0BC5CA29298B}"/>
              </a:ext>
            </a:extLst>
          </p:cNvPr>
          <p:cNvSpPr>
            <a:spLocks noGrp="1"/>
          </p:cNvSpPr>
          <p:nvPr>
            <p:ph type="title"/>
          </p:nvPr>
        </p:nvSpPr>
        <p:spPr/>
        <p:txBody>
          <a:bodyPr/>
          <a:lstStyle/>
          <a:p>
            <a:r>
              <a:rPr lang="en-US" dirty="0"/>
              <a:t>Ongoing monitoring of Quality Impact Assessment?</a:t>
            </a:r>
          </a:p>
        </p:txBody>
      </p:sp>
      <p:sp>
        <p:nvSpPr>
          <p:cNvPr id="3" name="Text Placeholder 2">
            <a:extLst>
              <a:ext uri="{FF2B5EF4-FFF2-40B4-BE49-F238E27FC236}">
                <a16:creationId xmlns:a16="http://schemas.microsoft.com/office/drawing/2014/main" id="{7D78F0E5-4AD3-EE44-8FCE-4769522BC277}"/>
              </a:ext>
            </a:extLst>
          </p:cNvPr>
          <p:cNvSpPr>
            <a:spLocks noGrp="1"/>
          </p:cNvSpPr>
          <p:nvPr>
            <p:ph type="body" sz="quarter" idx="10"/>
          </p:nvPr>
        </p:nvSpPr>
        <p:spPr>
          <a:xfrm>
            <a:off x="283608" y="1803728"/>
            <a:ext cx="8392056" cy="2020127"/>
          </a:xfrm>
        </p:spPr>
        <p:txBody>
          <a:bodyPr/>
          <a:lstStyle/>
          <a:p>
            <a:pPr marL="285750" indent="-285750">
              <a:buFontTx/>
              <a:buChar char="-"/>
            </a:pPr>
            <a:r>
              <a:rPr lang="en-GB" dirty="0"/>
              <a:t>Providing confirmation that there is governance in place to monitor the change and ensure quality is not impacted adversely.</a:t>
            </a:r>
          </a:p>
          <a:p>
            <a:pPr marL="285750" indent="-285750">
              <a:buFontTx/>
              <a:buChar char="-"/>
            </a:pPr>
            <a:r>
              <a:rPr lang="en-GB" dirty="0"/>
              <a:t>A 6 month follow up to formally assess impact.</a:t>
            </a:r>
          </a:p>
          <a:p>
            <a:endParaRPr lang="en-GB" dirty="0"/>
          </a:p>
        </p:txBody>
      </p:sp>
      <p:pic>
        <p:nvPicPr>
          <p:cNvPr id="5" name="Picture 4">
            <a:extLst>
              <a:ext uri="{FF2B5EF4-FFF2-40B4-BE49-F238E27FC236}">
                <a16:creationId xmlns:a16="http://schemas.microsoft.com/office/drawing/2014/main" id="{F9050A3B-B279-721B-5EF1-08587917812F}"/>
              </a:ext>
            </a:extLst>
          </p:cNvPr>
          <p:cNvPicPr>
            <a:picLocks noChangeAspect="1"/>
          </p:cNvPicPr>
          <p:nvPr/>
        </p:nvPicPr>
        <p:blipFill>
          <a:blip r:embed="rId2"/>
          <a:stretch>
            <a:fillRect/>
          </a:stretch>
        </p:blipFill>
        <p:spPr>
          <a:xfrm>
            <a:off x="468336" y="2826627"/>
            <a:ext cx="7113018" cy="3219065"/>
          </a:xfrm>
          <a:prstGeom prst="rect">
            <a:avLst/>
          </a:prstGeom>
        </p:spPr>
      </p:pic>
    </p:spTree>
    <p:extLst>
      <p:ext uri="{BB962C8B-B14F-4D97-AF65-F5344CB8AC3E}">
        <p14:creationId xmlns:p14="http://schemas.microsoft.com/office/powerpoint/2010/main" val="609064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9BB27-0636-B3F6-7AA5-926AD2391675}"/>
              </a:ext>
            </a:extLst>
          </p:cNvPr>
          <p:cNvSpPr>
            <a:spLocks noGrp="1"/>
          </p:cNvSpPr>
          <p:nvPr>
            <p:ph type="title"/>
          </p:nvPr>
        </p:nvSpPr>
        <p:spPr>
          <a:xfrm>
            <a:off x="375972" y="331999"/>
            <a:ext cx="6480000" cy="830976"/>
          </a:xfrm>
        </p:spPr>
        <p:txBody>
          <a:bodyPr/>
          <a:lstStyle/>
          <a:p>
            <a:r>
              <a:rPr lang="en-GB" sz="2400" dirty="0"/>
              <a:t>QIA location – on project and programmes site on </a:t>
            </a:r>
            <a:r>
              <a:rPr lang="en-GB" sz="2400" dirty="0" err="1"/>
              <a:t>microguide</a:t>
            </a:r>
            <a:endParaRPr lang="en-GB" sz="2400" dirty="0"/>
          </a:p>
        </p:txBody>
      </p:sp>
      <p:sp>
        <p:nvSpPr>
          <p:cNvPr id="3" name="Text Placeholder 2">
            <a:extLst>
              <a:ext uri="{FF2B5EF4-FFF2-40B4-BE49-F238E27FC236}">
                <a16:creationId xmlns:a16="http://schemas.microsoft.com/office/drawing/2014/main" id="{8A726922-DD37-4B2E-8B84-CED067975A3D}"/>
              </a:ext>
            </a:extLst>
          </p:cNvPr>
          <p:cNvSpPr>
            <a:spLocks noGrp="1"/>
          </p:cNvSpPr>
          <p:nvPr>
            <p:ph type="body" sz="quarter" idx="10"/>
          </p:nvPr>
        </p:nvSpPr>
        <p:spPr>
          <a:xfrm>
            <a:off x="430044" y="1449000"/>
            <a:ext cx="3960000" cy="3960000"/>
          </a:xfrm>
        </p:spPr>
        <p:txBody>
          <a:bodyPr/>
          <a:lstStyle/>
          <a:p>
            <a:r>
              <a:rPr lang="en-GB" dirty="0">
                <a:hlinkClick r:id="rId2"/>
              </a:rPr>
              <a:t>qia-template-and-process-sft-final-april-23.xlsx (live.com)</a:t>
            </a:r>
            <a:endParaRPr lang="en-GB" dirty="0"/>
          </a:p>
        </p:txBody>
      </p:sp>
      <p:pic>
        <p:nvPicPr>
          <p:cNvPr id="7" name="Picture 6">
            <a:extLst>
              <a:ext uri="{FF2B5EF4-FFF2-40B4-BE49-F238E27FC236}">
                <a16:creationId xmlns:a16="http://schemas.microsoft.com/office/drawing/2014/main" id="{C13C41C0-9F3D-BB6C-3A68-0EDA019A219F}"/>
              </a:ext>
            </a:extLst>
          </p:cNvPr>
          <p:cNvPicPr>
            <a:picLocks noChangeAspect="1"/>
          </p:cNvPicPr>
          <p:nvPr/>
        </p:nvPicPr>
        <p:blipFill>
          <a:blip r:embed="rId3"/>
          <a:stretch>
            <a:fillRect/>
          </a:stretch>
        </p:blipFill>
        <p:spPr>
          <a:xfrm>
            <a:off x="518821" y="2161473"/>
            <a:ext cx="8030375" cy="3644554"/>
          </a:xfrm>
          <a:prstGeom prst="rect">
            <a:avLst/>
          </a:prstGeom>
        </p:spPr>
      </p:pic>
    </p:spTree>
    <p:extLst>
      <p:ext uri="{BB962C8B-B14F-4D97-AF65-F5344CB8AC3E}">
        <p14:creationId xmlns:p14="http://schemas.microsoft.com/office/powerpoint/2010/main" val="2156372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CA63-6AD9-89CF-B5AF-DA531A7B9A45}"/>
              </a:ext>
            </a:extLst>
          </p:cNvPr>
          <p:cNvSpPr>
            <a:spLocks noGrp="1"/>
          </p:cNvSpPr>
          <p:nvPr>
            <p:ph type="title"/>
          </p:nvPr>
        </p:nvSpPr>
        <p:spPr>
          <a:xfrm>
            <a:off x="375972" y="331999"/>
            <a:ext cx="6480000" cy="785601"/>
          </a:xfrm>
        </p:spPr>
        <p:txBody>
          <a:bodyPr/>
          <a:lstStyle/>
          <a:p>
            <a:r>
              <a:rPr lang="en-GB" dirty="0"/>
              <a:t>Breakout groups and Q&amp;A</a:t>
            </a:r>
          </a:p>
        </p:txBody>
      </p:sp>
      <p:sp>
        <p:nvSpPr>
          <p:cNvPr id="3" name="Text Placeholder 2">
            <a:extLst>
              <a:ext uri="{FF2B5EF4-FFF2-40B4-BE49-F238E27FC236}">
                <a16:creationId xmlns:a16="http://schemas.microsoft.com/office/drawing/2014/main" id="{E2F1EFBC-5FC3-A6EB-E811-6D5D3DC27564}"/>
              </a:ext>
            </a:extLst>
          </p:cNvPr>
          <p:cNvSpPr>
            <a:spLocks noGrp="1"/>
          </p:cNvSpPr>
          <p:nvPr>
            <p:ph type="body" sz="quarter" idx="10"/>
          </p:nvPr>
        </p:nvSpPr>
        <p:spPr>
          <a:xfrm>
            <a:off x="376238" y="1449000"/>
            <a:ext cx="6929726" cy="2873618"/>
          </a:xfrm>
        </p:spPr>
        <p:txBody>
          <a:bodyPr/>
          <a:lstStyle/>
          <a:p>
            <a:pPr marL="342900" indent="-342900">
              <a:buAutoNum type="arabicPeriod"/>
            </a:pPr>
            <a:r>
              <a:rPr lang="en-GB" dirty="0"/>
              <a:t>What changes are you making now that might need a QIA?</a:t>
            </a:r>
          </a:p>
          <a:p>
            <a:pPr marL="342900" indent="-342900">
              <a:buAutoNum type="arabicPeriod"/>
            </a:pPr>
            <a:r>
              <a:rPr lang="en-GB" dirty="0"/>
              <a:t>Do you now feel confident to do that?</a:t>
            </a:r>
          </a:p>
          <a:p>
            <a:pPr marL="342900" indent="-342900">
              <a:buAutoNum type="arabicPeriod"/>
            </a:pPr>
            <a:r>
              <a:rPr lang="en-GB" dirty="0"/>
              <a:t>What other questions might you still have about QIA?</a:t>
            </a:r>
          </a:p>
          <a:p>
            <a:pPr marL="342900" indent="-342900">
              <a:buAutoNum type="arabicPeriod"/>
            </a:pPr>
            <a:endParaRPr lang="en-GB" dirty="0"/>
          </a:p>
          <a:p>
            <a:r>
              <a:rPr lang="en-GB" dirty="0"/>
              <a:t>Please ask one person to summarise any reflections, thoughts, questions you have when you return to the main group.</a:t>
            </a:r>
          </a:p>
        </p:txBody>
      </p:sp>
    </p:spTree>
    <p:extLst>
      <p:ext uri="{BB962C8B-B14F-4D97-AF65-F5344CB8AC3E}">
        <p14:creationId xmlns:p14="http://schemas.microsoft.com/office/powerpoint/2010/main" val="57108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0854-CF54-094F-8DA6-35779BA840AF}"/>
              </a:ext>
            </a:extLst>
          </p:cNvPr>
          <p:cNvSpPr>
            <a:spLocks noGrp="1"/>
          </p:cNvSpPr>
          <p:nvPr>
            <p:ph type="title"/>
          </p:nvPr>
        </p:nvSpPr>
        <p:spPr/>
        <p:txBody>
          <a:bodyPr/>
          <a:lstStyle/>
          <a:p>
            <a:r>
              <a:rPr lang="en-US" dirty="0"/>
              <a:t>Overview of Session</a:t>
            </a:r>
          </a:p>
        </p:txBody>
      </p:sp>
      <p:sp>
        <p:nvSpPr>
          <p:cNvPr id="3" name="Text Placeholder 2">
            <a:extLst>
              <a:ext uri="{FF2B5EF4-FFF2-40B4-BE49-F238E27FC236}">
                <a16:creationId xmlns:a16="http://schemas.microsoft.com/office/drawing/2014/main" id="{64DC19FE-B7A2-E742-AD9A-9D1DB4D266E4}"/>
              </a:ext>
            </a:extLst>
          </p:cNvPr>
          <p:cNvSpPr>
            <a:spLocks noGrp="1"/>
          </p:cNvSpPr>
          <p:nvPr>
            <p:ph type="body" sz="quarter" idx="10"/>
          </p:nvPr>
        </p:nvSpPr>
        <p:spPr/>
        <p:txBody>
          <a:bodyPr/>
          <a:lstStyle/>
          <a:p>
            <a:pPr marL="342900" indent="-342900">
              <a:buAutoNum type="arabicPeriod"/>
            </a:pPr>
            <a:r>
              <a:rPr lang="en-US" dirty="0"/>
              <a:t>What is a Quality Impact Assessment (QIA)</a:t>
            </a:r>
          </a:p>
          <a:p>
            <a:pPr marL="342900" indent="-342900">
              <a:buAutoNum type="arabicPeriod"/>
            </a:pPr>
            <a:r>
              <a:rPr lang="en-US" dirty="0"/>
              <a:t>Why are QIAs important</a:t>
            </a:r>
          </a:p>
          <a:p>
            <a:pPr marL="342900" indent="-342900">
              <a:buAutoNum type="arabicPeriod"/>
            </a:pPr>
            <a:r>
              <a:rPr lang="en-US" dirty="0"/>
              <a:t>When &amp; how should I complete a QIA</a:t>
            </a:r>
          </a:p>
          <a:p>
            <a:pPr marL="342900" indent="-342900">
              <a:buAutoNum type="arabicPeriod"/>
            </a:pPr>
            <a:r>
              <a:rPr lang="en-US" dirty="0"/>
              <a:t>What happens to a QIA once completed</a:t>
            </a:r>
          </a:p>
          <a:p>
            <a:pPr marL="342900" indent="-342900">
              <a:buAutoNum type="arabicPeriod"/>
            </a:pPr>
            <a:r>
              <a:rPr lang="en-US" dirty="0"/>
              <a:t>Q &amp; A - discussion</a:t>
            </a:r>
          </a:p>
          <a:p>
            <a:pPr marL="342900" indent="-342900">
              <a:buAutoNum type="arabicPeriod"/>
            </a:pPr>
            <a:r>
              <a:rPr lang="en-US" dirty="0"/>
              <a:t>Closing questions</a:t>
            </a:r>
          </a:p>
          <a:p>
            <a:pPr marL="342900" indent="-342900">
              <a:buAutoNum type="arabicPeriod"/>
            </a:pPr>
            <a:endParaRPr lang="en-US" dirty="0"/>
          </a:p>
        </p:txBody>
      </p:sp>
    </p:spTree>
    <p:extLst>
      <p:ext uri="{BB962C8B-B14F-4D97-AF65-F5344CB8AC3E}">
        <p14:creationId xmlns:p14="http://schemas.microsoft.com/office/powerpoint/2010/main" val="3587024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3AF91-6AD0-9749-AE01-0BC5CA29298B}"/>
              </a:ext>
            </a:extLst>
          </p:cNvPr>
          <p:cNvSpPr>
            <a:spLocks noGrp="1"/>
          </p:cNvSpPr>
          <p:nvPr>
            <p:ph type="title"/>
          </p:nvPr>
        </p:nvSpPr>
        <p:spPr/>
        <p:txBody>
          <a:bodyPr/>
          <a:lstStyle/>
          <a:p>
            <a:r>
              <a:rPr lang="en-US" dirty="0"/>
              <a:t>What is a Quality Impact Assessment?</a:t>
            </a:r>
          </a:p>
        </p:txBody>
      </p:sp>
      <p:sp>
        <p:nvSpPr>
          <p:cNvPr id="3" name="Text Placeholder 2">
            <a:extLst>
              <a:ext uri="{FF2B5EF4-FFF2-40B4-BE49-F238E27FC236}">
                <a16:creationId xmlns:a16="http://schemas.microsoft.com/office/drawing/2014/main" id="{7D78F0E5-4AD3-EE44-8FCE-4769522BC277}"/>
              </a:ext>
            </a:extLst>
          </p:cNvPr>
          <p:cNvSpPr>
            <a:spLocks noGrp="1"/>
          </p:cNvSpPr>
          <p:nvPr>
            <p:ph type="body" sz="quarter" idx="10"/>
          </p:nvPr>
        </p:nvSpPr>
        <p:spPr>
          <a:xfrm>
            <a:off x="375972" y="1448999"/>
            <a:ext cx="8392056" cy="4526927"/>
          </a:xfrm>
        </p:spPr>
        <p:txBody>
          <a:bodyPr/>
          <a:lstStyle/>
          <a:p>
            <a:r>
              <a:rPr lang="en-GB" dirty="0"/>
              <a:t>A Quality Impact Assessment (QIA) is a tool that assesses the impact of new plans, programmes, projects and savings schemes on quality.  It supports quality governance by assessing the impact on quality to inform and enable appropriate decision-making. It provides the opportunity to stop the change before it takes place if the risk is deemed too high</a:t>
            </a:r>
          </a:p>
          <a:p>
            <a:r>
              <a:rPr lang="en-GB" b="1" dirty="0"/>
              <a:t>Quality</a:t>
            </a:r>
            <a:r>
              <a:rPr lang="en-GB" dirty="0"/>
              <a:t>;</a:t>
            </a:r>
          </a:p>
          <a:p>
            <a:pPr marL="342900" indent="-342900">
              <a:buAutoNum type="arabicPeriod"/>
            </a:pPr>
            <a:r>
              <a:rPr lang="en-GB" dirty="0"/>
              <a:t>Risk to patient safety</a:t>
            </a:r>
          </a:p>
          <a:p>
            <a:pPr marL="342900" indent="-342900">
              <a:buAutoNum type="arabicPeriod"/>
            </a:pPr>
            <a:r>
              <a:rPr lang="en-GB" dirty="0"/>
              <a:t>Risk to clinical effectiveness</a:t>
            </a:r>
          </a:p>
          <a:p>
            <a:pPr marL="342900" indent="-342900">
              <a:buAutoNum type="arabicPeriod"/>
            </a:pPr>
            <a:r>
              <a:rPr lang="en-GB" dirty="0"/>
              <a:t>Risk to patient experience</a:t>
            </a:r>
          </a:p>
          <a:p>
            <a:pPr marL="342900" indent="-342900">
              <a:buAutoNum type="arabicPeriod"/>
            </a:pPr>
            <a:r>
              <a:rPr lang="en-GB" dirty="0"/>
              <a:t>Impact on Equality &amp; Inclusion</a:t>
            </a:r>
          </a:p>
          <a:p>
            <a:endParaRPr lang="en-GB" dirty="0"/>
          </a:p>
        </p:txBody>
      </p:sp>
    </p:spTree>
    <p:extLst>
      <p:ext uri="{BB962C8B-B14F-4D97-AF65-F5344CB8AC3E}">
        <p14:creationId xmlns:p14="http://schemas.microsoft.com/office/powerpoint/2010/main" val="163080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3AF91-6AD0-9749-AE01-0BC5CA29298B}"/>
              </a:ext>
            </a:extLst>
          </p:cNvPr>
          <p:cNvSpPr>
            <a:spLocks noGrp="1"/>
          </p:cNvSpPr>
          <p:nvPr>
            <p:ph type="title"/>
          </p:nvPr>
        </p:nvSpPr>
        <p:spPr/>
        <p:txBody>
          <a:bodyPr/>
          <a:lstStyle/>
          <a:p>
            <a:r>
              <a:rPr lang="en-US" dirty="0"/>
              <a:t>Why is a Quality Impact Assessment important?</a:t>
            </a:r>
          </a:p>
        </p:txBody>
      </p:sp>
      <p:sp>
        <p:nvSpPr>
          <p:cNvPr id="4" name="Rectangle 9">
            <a:extLst>
              <a:ext uri="{FF2B5EF4-FFF2-40B4-BE49-F238E27FC236}">
                <a16:creationId xmlns:a16="http://schemas.microsoft.com/office/drawing/2014/main" id="{6BB42F1F-398C-D0E6-1EAB-76B72D47993F}"/>
              </a:ext>
            </a:extLst>
          </p:cNvPr>
          <p:cNvSpPr>
            <a:spLocks noChangeArrowheads="1"/>
          </p:cNvSpPr>
          <p:nvPr/>
        </p:nvSpPr>
        <p:spPr bwMode="auto">
          <a:xfrm>
            <a:off x="343166" y="1665721"/>
            <a:ext cx="842486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fontAlgn="base" hangingPunct="1">
              <a:spcBef>
                <a:spcPct val="0"/>
              </a:spcBef>
              <a:spcAft>
                <a:spcPct val="0"/>
              </a:spcAft>
            </a:pPr>
            <a:r>
              <a:rPr lang="en-GB" altLang="en-US" sz="2000" dirty="0">
                <a:solidFill>
                  <a:prstClr val="black"/>
                </a:solidFill>
                <a:latin typeface="Arial" pitchFamily="34" charset="0"/>
              </a:rPr>
              <a:t>The need for a formal QIA process was a direct result of the Francis Inquiry Report published in February 2013 which examined the causes of the failings in care at Mid Staffordshire NHS Trust between 2005 – 2009</a:t>
            </a:r>
          </a:p>
          <a:p>
            <a:pPr algn="just" eaLnBrk="1" fontAlgn="base" hangingPunct="1">
              <a:spcBef>
                <a:spcPct val="0"/>
              </a:spcBef>
              <a:spcAft>
                <a:spcPct val="0"/>
              </a:spcAft>
            </a:pPr>
            <a:endParaRPr lang="en-GB" altLang="en-US" sz="2000" dirty="0">
              <a:solidFill>
                <a:prstClr val="black"/>
              </a:solidFill>
              <a:latin typeface="Arial" pitchFamily="34" charset="0"/>
            </a:endParaRPr>
          </a:p>
          <a:p>
            <a:pPr algn="just" eaLnBrk="1" fontAlgn="base" hangingPunct="1">
              <a:spcBef>
                <a:spcPct val="0"/>
              </a:spcBef>
              <a:spcAft>
                <a:spcPct val="0"/>
              </a:spcAft>
            </a:pPr>
            <a:endParaRPr lang="en-GB" altLang="en-US" sz="2000" dirty="0">
              <a:solidFill>
                <a:prstClr val="black"/>
              </a:solidFill>
              <a:latin typeface="Arial" pitchFamily="34" charset="0"/>
            </a:endParaRPr>
          </a:p>
        </p:txBody>
      </p:sp>
      <p:pic>
        <p:nvPicPr>
          <p:cNvPr id="5" name="Picture 4" descr="Image result for francis inquiry report">
            <a:extLst>
              <a:ext uri="{FF2B5EF4-FFF2-40B4-BE49-F238E27FC236}">
                <a16:creationId xmlns:a16="http://schemas.microsoft.com/office/drawing/2014/main" id="{BBDB8442-CE0D-21E8-D04A-820E924383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68" t="4279" r="5463"/>
          <a:stretch>
            <a:fillRect/>
          </a:stretch>
        </p:blipFill>
        <p:spPr bwMode="auto">
          <a:xfrm>
            <a:off x="467014" y="2844079"/>
            <a:ext cx="2554288"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a:extLst>
              <a:ext uri="{FF2B5EF4-FFF2-40B4-BE49-F238E27FC236}">
                <a16:creationId xmlns:a16="http://schemas.microsoft.com/office/drawing/2014/main" id="{12CCE12A-CFB9-2B48-1621-7382ECFF1D10}"/>
              </a:ext>
            </a:extLst>
          </p:cNvPr>
          <p:cNvSpPr>
            <a:spLocks noChangeArrowheads="1"/>
          </p:cNvSpPr>
          <p:nvPr/>
        </p:nvSpPr>
        <p:spPr bwMode="auto">
          <a:xfrm>
            <a:off x="3212811" y="3296937"/>
            <a:ext cx="546417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fontAlgn="base" hangingPunct="1">
              <a:spcBef>
                <a:spcPct val="0"/>
              </a:spcBef>
              <a:spcAft>
                <a:spcPct val="0"/>
              </a:spcAft>
            </a:pPr>
            <a:r>
              <a:rPr lang="en-GB" altLang="en-US" i="1" dirty="0">
                <a:solidFill>
                  <a:srgbClr val="0070C0"/>
                </a:solidFill>
                <a:latin typeface="Arial" pitchFamily="34" charset="0"/>
              </a:rPr>
              <a:t>“Their focus on cost containment and improving efficiency (without due regard for the impact on service provision) was seen as one of the key drivers for the resultant poor care experienced by so many patients” </a:t>
            </a:r>
          </a:p>
          <a:p>
            <a:pPr algn="just" eaLnBrk="1" fontAlgn="base" hangingPunct="1">
              <a:spcBef>
                <a:spcPct val="0"/>
              </a:spcBef>
              <a:spcAft>
                <a:spcPct val="0"/>
              </a:spcAft>
            </a:pPr>
            <a:endParaRPr lang="en-GB" altLang="en-US" i="1" dirty="0">
              <a:solidFill>
                <a:srgbClr val="0070C0"/>
              </a:solidFill>
              <a:latin typeface="Arial" pitchFamily="34" charset="0"/>
            </a:endParaRPr>
          </a:p>
          <a:p>
            <a:pPr algn="r" eaLnBrk="1" fontAlgn="base" hangingPunct="1">
              <a:spcBef>
                <a:spcPct val="0"/>
              </a:spcBef>
              <a:spcAft>
                <a:spcPct val="0"/>
              </a:spcAft>
            </a:pPr>
            <a:r>
              <a:rPr lang="en-GB" altLang="en-US" i="1" dirty="0">
                <a:solidFill>
                  <a:srgbClr val="0070C0"/>
                </a:solidFill>
                <a:latin typeface="Arial" pitchFamily="34" charset="0"/>
              </a:rPr>
              <a:t>Sir Robert Francis QC</a:t>
            </a:r>
          </a:p>
        </p:txBody>
      </p:sp>
    </p:spTree>
    <p:extLst>
      <p:ext uri="{BB962C8B-B14F-4D97-AF65-F5344CB8AC3E}">
        <p14:creationId xmlns:p14="http://schemas.microsoft.com/office/powerpoint/2010/main" val="3907449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04D800-F53D-1147-947A-F8AB8BA63DF2}"/>
              </a:ext>
            </a:extLst>
          </p:cNvPr>
          <p:cNvSpPr>
            <a:spLocks noGrp="1"/>
          </p:cNvSpPr>
          <p:nvPr>
            <p:ph type="title"/>
          </p:nvPr>
        </p:nvSpPr>
        <p:spPr>
          <a:xfrm>
            <a:off x="442170" y="856180"/>
            <a:ext cx="3420438" cy="1128068"/>
          </a:xfrm>
        </p:spPr>
        <p:txBody>
          <a:bodyPr vert="horz" lIns="91440" tIns="45720" rIns="91440" bIns="45720" rtlCol="0" anchor="ctr">
            <a:normAutofit/>
          </a:bodyPr>
          <a:lstStyle/>
          <a:p>
            <a:r>
              <a:rPr lang="en-US" sz="2700" dirty="0">
                <a:solidFill>
                  <a:schemeClr val="tx1"/>
                </a:solidFill>
                <a:latin typeface="+mj-lt"/>
                <a:ea typeface="+mj-ea"/>
                <a:cs typeface="+mj-cs"/>
              </a:rPr>
              <a:t>When should I complete a QIA?</a:t>
            </a:r>
          </a:p>
        </p:txBody>
      </p:sp>
      <p:grpSp>
        <p:nvGrpSpPr>
          <p:cNvPr id="13"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266396" cy="673460"/>
            <a:chOff x="0" y="823811"/>
            <a:chExt cx="355196" cy="673460"/>
          </a:xfrm>
        </p:grpSpPr>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8813" y="2090569"/>
            <a:ext cx="32232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D75FB5A0-E909-9542-A747-1AC7F4AD4A26}"/>
              </a:ext>
            </a:extLst>
          </p:cNvPr>
          <p:cNvSpPr>
            <a:spLocks noGrp="1"/>
          </p:cNvSpPr>
          <p:nvPr>
            <p:ph type="body" sz="quarter" idx="10"/>
          </p:nvPr>
        </p:nvSpPr>
        <p:spPr>
          <a:xfrm>
            <a:off x="443039" y="2330505"/>
            <a:ext cx="3419569" cy="3979585"/>
          </a:xfrm>
        </p:spPr>
        <p:txBody>
          <a:bodyPr vert="horz" lIns="91440" tIns="45720" rIns="91440" bIns="45720" rtlCol="0" anchor="ctr">
            <a:normAutofit/>
          </a:bodyPr>
          <a:lstStyle/>
          <a:p>
            <a:pPr marL="285750" indent="-228600">
              <a:lnSpc>
                <a:spcPct val="90000"/>
              </a:lnSpc>
              <a:buFont typeface="Arial" panose="020B0604020202020204" pitchFamily="34" charset="0"/>
              <a:buChar char="•"/>
            </a:pPr>
            <a:r>
              <a:rPr lang="en-US" sz="1700" dirty="0"/>
              <a:t>A QIA should be completed during the </a:t>
            </a:r>
            <a:r>
              <a:rPr lang="en-US" sz="1700" b="1" u="sng" dirty="0"/>
              <a:t>planning phase </a:t>
            </a:r>
            <a:r>
              <a:rPr lang="en-US" sz="1700" dirty="0"/>
              <a:t>of your change and definitely before you make the change!</a:t>
            </a:r>
          </a:p>
          <a:p>
            <a:pPr marL="285750" indent="-228600">
              <a:lnSpc>
                <a:spcPct val="90000"/>
              </a:lnSpc>
              <a:buFont typeface="Arial" panose="020B0604020202020204" pitchFamily="34" charset="0"/>
              <a:buChar char="•"/>
            </a:pPr>
            <a:r>
              <a:rPr lang="en-US" sz="1700" dirty="0"/>
              <a:t>It forms part of the planning process – assesses the theoretical impact of the change – and helps you as leaders of change ensure your project or improvement includes actions to mitigate any possible impact.</a:t>
            </a:r>
          </a:p>
          <a:p>
            <a:pPr marL="285750" indent="-228600">
              <a:lnSpc>
                <a:spcPct val="90000"/>
              </a:lnSpc>
              <a:buFont typeface="Arial" panose="020B0604020202020204" pitchFamily="34" charset="0"/>
              <a:buChar char="•"/>
            </a:pPr>
            <a:endParaRPr lang="en-US" sz="1700" dirty="0"/>
          </a:p>
        </p:txBody>
      </p:sp>
      <p:sp>
        <p:nvSpPr>
          <p:cNvPr id="19"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513853"/>
            <a:ext cx="4507025"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BA60950-93C6-C47B-6DC4-DF156049A53E}"/>
              </a:ext>
            </a:extLst>
          </p:cNvPr>
          <p:cNvPicPr>
            <a:picLocks noChangeAspect="1"/>
          </p:cNvPicPr>
          <p:nvPr/>
        </p:nvPicPr>
        <p:blipFill rotWithShape="1">
          <a:blip r:embed="rId2"/>
          <a:srcRect l="9644" r="22271" b="-1"/>
          <a:stretch/>
        </p:blipFill>
        <p:spPr>
          <a:xfrm>
            <a:off x="4483341" y="799352"/>
            <a:ext cx="4069057" cy="5259296"/>
          </a:xfrm>
          <a:prstGeom prst="rect">
            <a:avLst/>
          </a:prstGeom>
        </p:spPr>
      </p:pic>
    </p:spTree>
    <p:extLst>
      <p:ext uri="{BB962C8B-B14F-4D97-AF65-F5344CB8AC3E}">
        <p14:creationId xmlns:p14="http://schemas.microsoft.com/office/powerpoint/2010/main" val="374514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F24B-4778-454A-DE4E-AA412A1B9BA5}"/>
              </a:ext>
            </a:extLst>
          </p:cNvPr>
          <p:cNvSpPr>
            <a:spLocks noGrp="1"/>
          </p:cNvSpPr>
          <p:nvPr>
            <p:ph type="title"/>
          </p:nvPr>
        </p:nvSpPr>
        <p:spPr/>
        <p:txBody>
          <a:bodyPr/>
          <a:lstStyle/>
          <a:p>
            <a:r>
              <a:rPr lang="en-GB"/>
              <a:t>How does this fit with the risk assessment process?</a:t>
            </a:r>
            <a:endParaRPr lang="en-GB" dirty="0"/>
          </a:p>
        </p:txBody>
      </p:sp>
      <p:sp>
        <p:nvSpPr>
          <p:cNvPr id="3" name="Text Placeholder 2">
            <a:extLst>
              <a:ext uri="{FF2B5EF4-FFF2-40B4-BE49-F238E27FC236}">
                <a16:creationId xmlns:a16="http://schemas.microsoft.com/office/drawing/2014/main" id="{4980BFCF-ED32-3EFB-2837-7F8A1DE6093F}"/>
              </a:ext>
            </a:extLst>
          </p:cNvPr>
          <p:cNvSpPr>
            <a:spLocks noGrp="1"/>
          </p:cNvSpPr>
          <p:nvPr>
            <p:ph type="body" sz="quarter" idx="10"/>
          </p:nvPr>
        </p:nvSpPr>
        <p:spPr>
          <a:xfrm>
            <a:off x="376238" y="1771999"/>
            <a:ext cx="8279734" cy="3960000"/>
          </a:xfrm>
        </p:spPr>
        <p:txBody>
          <a:bodyPr/>
          <a:lstStyle/>
          <a:p>
            <a:pPr marL="285750" indent="-285750">
              <a:buFont typeface="Arial" panose="020B0604020202020204" pitchFamily="34" charset="0"/>
              <a:buChar char="•"/>
            </a:pPr>
            <a:r>
              <a:rPr lang="en-GB" dirty="0"/>
              <a:t>If you answer “no” to the first question as to whether this is a planned change – then you should</a:t>
            </a:r>
            <a:r>
              <a:rPr lang="en-GB" sz="1800" b="0" i="0" baseline="0" dirty="0">
                <a:solidFill>
                  <a:sysClr val="windowText" lastClr="000000"/>
                </a:solidFill>
              </a:rPr>
              <a:t> complete a risk assessment &amp; mitigate/manage the risk in line with Risk Policy</a:t>
            </a:r>
          </a:p>
          <a:p>
            <a:pPr marL="285750" indent="-285750">
              <a:buFont typeface="Arial" panose="020B0604020202020204" pitchFamily="34" charset="0"/>
              <a:buChar char="•"/>
            </a:pPr>
            <a:r>
              <a:rPr lang="en-GB" dirty="0">
                <a:solidFill>
                  <a:sysClr val="windowText" lastClr="000000"/>
                </a:solidFill>
              </a:rPr>
              <a:t>The sorts of changes you might make which are unplanned in nature are time sensitive changes which are needed to mitigate an immediate risk of harm </a:t>
            </a:r>
            <a:endParaRPr lang="en-GB" sz="1800" b="0" i="0"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58742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F24B-4778-454A-DE4E-AA412A1B9BA5}"/>
              </a:ext>
            </a:extLst>
          </p:cNvPr>
          <p:cNvSpPr>
            <a:spLocks noGrp="1"/>
          </p:cNvSpPr>
          <p:nvPr>
            <p:ph type="title"/>
          </p:nvPr>
        </p:nvSpPr>
        <p:spPr>
          <a:xfrm>
            <a:off x="375972" y="331999"/>
            <a:ext cx="6480000" cy="794002"/>
          </a:xfrm>
        </p:spPr>
        <p:txBody>
          <a:bodyPr/>
          <a:lstStyle/>
          <a:p>
            <a:r>
              <a:rPr lang="en-GB" dirty="0"/>
              <a:t>How do I complete a QIA?</a:t>
            </a:r>
          </a:p>
        </p:txBody>
      </p:sp>
      <p:sp>
        <p:nvSpPr>
          <p:cNvPr id="3" name="Text Placeholder 2">
            <a:extLst>
              <a:ext uri="{FF2B5EF4-FFF2-40B4-BE49-F238E27FC236}">
                <a16:creationId xmlns:a16="http://schemas.microsoft.com/office/drawing/2014/main" id="{4980BFCF-ED32-3EFB-2837-7F8A1DE6093F}"/>
              </a:ext>
            </a:extLst>
          </p:cNvPr>
          <p:cNvSpPr>
            <a:spLocks noGrp="1"/>
          </p:cNvSpPr>
          <p:nvPr>
            <p:ph type="body" sz="quarter" idx="10"/>
          </p:nvPr>
        </p:nvSpPr>
        <p:spPr>
          <a:xfrm>
            <a:off x="376238" y="1274618"/>
            <a:ext cx="8279734" cy="4457381"/>
          </a:xfrm>
        </p:spPr>
        <p:txBody>
          <a:bodyPr/>
          <a:lstStyle/>
          <a:p>
            <a:pPr marL="285750" indent="-285750">
              <a:buFont typeface="Arial" panose="020B0604020202020204" pitchFamily="34" charset="0"/>
              <a:buChar char="•"/>
            </a:pPr>
            <a:r>
              <a:rPr lang="en-GB" sz="1800" b="0" i="0" baseline="0" dirty="0">
                <a:solidFill>
                  <a:sysClr val="windowText" lastClr="000000"/>
                </a:solidFill>
              </a:rPr>
              <a:t>Good practice is for a QIA to </a:t>
            </a:r>
            <a:r>
              <a:rPr lang="en-GB" dirty="0">
                <a:solidFill>
                  <a:sysClr val="windowText" lastClr="000000"/>
                </a:solidFill>
              </a:rPr>
              <a:t>be clinically led – but completing as a stakeholder group/project team with the lead clinician is best practice</a:t>
            </a:r>
          </a:p>
          <a:p>
            <a:pPr marL="285750" indent="-285750">
              <a:buFont typeface="Arial" panose="020B0604020202020204" pitchFamily="34" charset="0"/>
              <a:buChar char="•"/>
            </a:pPr>
            <a:r>
              <a:rPr lang="en-GB" sz="1800" b="0" i="0" baseline="0" dirty="0">
                <a:solidFill>
                  <a:sysClr val="windowText" lastClr="000000"/>
                </a:solidFill>
              </a:rPr>
              <a:t>Should start with </a:t>
            </a:r>
            <a:r>
              <a:rPr lang="en-GB" dirty="0">
                <a:solidFill>
                  <a:sysClr val="windowText" lastClr="000000"/>
                </a:solidFill>
              </a:rPr>
              <a:t>describing the overall change – be clear about the key components of the change – how might patients experience or interact with the service differently, what might staff be doing that is different</a:t>
            </a:r>
          </a:p>
          <a:p>
            <a:pPr marL="285750" indent="-285750">
              <a:buFont typeface="Arial" panose="020B0604020202020204" pitchFamily="34" charset="0"/>
              <a:buChar char="•"/>
            </a:pPr>
            <a:r>
              <a:rPr lang="en-GB" dirty="0">
                <a:solidFill>
                  <a:sysClr val="windowText" lastClr="000000"/>
                </a:solidFill>
                <a:highlight>
                  <a:srgbClr val="FDFDFD"/>
                </a:highlight>
              </a:rPr>
              <a:t>Example;</a:t>
            </a:r>
          </a:p>
          <a:p>
            <a:pPr marL="285750" indent="-285750">
              <a:buFont typeface="Arial" panose="020B0604020202020204" pitchFamily="34" charset="0"/>
              <a:buChar char="•"/>
            </a:pPr>
            <a:endParaRPr lang="en-GB" dirty="0">
              <a:solidFill>
                <a:sysClr val="windowText" lastClr="000000"/>
              </a:solidFill>
              <a:highlight>
                <a:srgbClr val="FFFF00"/>
              </a:highlight>
            </a:endParaRPr>
          </a:p>
          <a:p>
            <a:pPr marL="285750" indent="-285750">
              <a:buFont typeface="Arial" panose="020B0604020202020204" pitchFamily="34" charset="0"/>
              <a:buChar char="•"/>
            </a:pPr>
            <a:endParaRPr lang="en-GB" dirty="0"/>
          </a:p>
        </p:txBody>
      </p:sp>
      <p:graphicFrame>
        <p:nvGraphicFramePr>
          <p:cNvPr id="4" name="Table 3">
            <a:extLst>
              <a:ext uri="{FF2B5EF4-FFF2-40B4-BE49-F238E27FC236}">
                <a16:creationId xmlns:a16="http://schemas.microsoft.com/office/drawing/2014/main" id="{B8AEF71D-FB26-8AC8-B410-B040C8008A56}"/>
              </a:ext>
            </a:extLst>
          </p:cNvPr>
          <p:cNvGraphicFramePr>
            <a:graphicFrameLocks noGrp="1"/>
          </p:cNvGraphicFramePr>
          <p:nvPr>
            <p:extLst>
              <p:ext uri="{D42A27DB-BD31-4B8C-83A1-F6EECF244321}">
                <p14:modId xmlns:p14="http://schemas.microsoft.com/office/powerpoint/2010/main" val="2078071199"/>
              </p:ext>
            </p:extLst>
          </p:nvPr>
        </p:nvGraphicFramePr>
        <p:xfrm>
          <a:off x="1594506" y="3661047"/>
          <a:ext cx="5843197" cy="1906588"/>
        </p:xfrm>
        <a:graphic>
          <a:graphicData uri="http://schemas.openxmlformats.org/drawingml/2006/table">
            <a:tbl>
              <a:tblPr firstRow="1" firstCol="1" lastRow="1" lastCol="1" bandRow="1" bandCol="1">
                <a:tableStyleId>{5C22544A-7EE6-4342-B048-85BDC9FD1C3A}</a:tableStyleId>
              </a:tblPr>
              <a:tblGrid>
                <a:gridCol w="5843197">
                  <a:extLst>
                    <a:ext uri="{9D8B030D-6E8A-4147-A177-3AD203B41FA5}">
                      <a16:colId xmlns:a16="http://schemas.microsoft.com/office/drawing/2014/main" val="3471398696"/>
                    </a:ext>
                  </a:extLst>
                </a:gridCol>
              </a:tblGrid>
              <a:tr h="1214755">
                <a:tc>
                  <a:txBody>
                    <a:bodyPr/>
                    <a:lstStyle/>
                    <a:p>
                      <a:pPr algn="l">
                        <a:lnSpc>
                          <a:spcPct val="115000"/>
                        </a:lnSpc>
                        <a:spcAft>
                          <a:spcPts val="1000"/>
                        </a:spcAft>
                      </a:pPr>
                      <a:r>
                        <a:rPr lang="en-GB" sz="1200" dirty="0">
                          <a:effectLst/>
                        </a:rPr>
                        <a:t>Up to 26 patients with NCTR (no criteria to reside) will be moved to be cared for in South Newton Hospital in two ward areas for a period of up to 8 weeks under the SFT registration. This is to allow Breamore Ward to be emptied to allow for some urgent essential maintenance.</a:t>
                      </a:r>
                    </a:p>
                    <a:p>
                      <a:pPr algn="l">
                        <a:lnSpc>
                          <a:spcPct val="115000"/>
                        </a:lnSpc>
                        <a:spcAft>
                          <a:spcPts val="1000"/>
                        </a:spcAft>
                      </a:pPr>
                      <a:r>
                        <a:rPr lang="en-GB" sz="1200" dirty="0">
                          <a:effectLst/>
                        </a:rPr>
                        <a:t>The patients will be cared for by SFT staff and due diligence will be taken to ensure that all services that are not provided directly by SFT are subject to the level of scrutiny that provides SFT with assurance.</a:t>
                      </a:r>
                    </a:p>
                    <a:p>
                      <a:pPr algn="l">
                        <a:lnSpc>
                          <a:spcPct val="115000"/>
                        </a:lnSpc>
                        <a:spcAft>
                          <a:spcPts val="10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8408739"/>
                  </a:ext>
                </a:extLst>
              </a:tr>
            </a:tbl>
          </a:graphicData>
        </a:graphic>
      </p:graphicFrame>
    </p:spTree>
    <p:extLst>
      <p:ext uri="{BB962C8B-B14F-4D97-AF65-F5344CB8AC3E}">
        <p14:creationId xmlns:p14="http://schemas.microsoft.com/office/powerpoint/2010/main" val="317942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9D47016-023F-44BD-981C-50E7A10A6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7CF24B-4778-454A-DE4E-AA412A1B9BA5}"/>
              </a:ext>
            </a:extLst>
          </p:cNvPr>
          <p:cNvSpPr>
            <a:spLocks noGrp="1"/>
          </p:cNvSpPr>
          <p:nvPr>
            <p:ph type="title"/>
          </p:nvPr>
        </p:nvSpPr>
        <p:spPr>
          <a:xfrm>
            <a:off x="473202" y="457200"/>
            <a:ext cx="3257550" cy="1929384"/>
          </a:xfrm>
        </p:spPr>
        <p:txBody>
          <a:bodyPr vert="horz" lIns="91440" tIns="45720" rIns="91440" bIns="45720" rtlCol="0" anchor="ctr">
            <a:normAutofit/>
          </a:bodyPr>
          <a:lstStyle/>
          <a:p>
            <a:r>
              <a:rPr lang="en-US" sz="4200">
                <a:solidFill>
                  <a:schemeClr val="tx1"/>
                </a:solidFill>
                <a:latin typeface="+mj-lt"/>
                <a:ea typeface="+mj-ea"/>
                <a:cs typeface="+mj-cs"/>
              </a:rPr>
              <a:t>How do I complete a QIA?</a:t>
            </a:r>
          </a:p>
        </p:txBody>
      </p:sp>
      <p:sp>
        <p:nvSpPr>
          <p:cNvPr id="12" name="sketchy line">
            <a:extLst>
              <a:ext uri="{FF2B5EF4-FFF2-40B4-BE49-F238E27FC236}">
                <a16:creationId xmlns:a16="http://schemas.microsoft.com/office/drawing/2014/main" id="{6D8B37B0-0682-433E-BC8D-498C04ABD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159251" y="1415034"/>
            <a:ext cx="1554480" cy="13716"/>
          </a:xfrm>
          <a:custGeom>
            <a:avLst/>
            <a:gdLst>
              <a:gd name="connsiteX0" fmla="*/ 0 w 1554480"/>
              <a:gd name="connsiteY0" fmla="*/ 0 h 13716"/>
              <a:gd name="connsiteX1" fmla="*/ 549250 w 1554480"/>
              <a:gd name="connsiteY1" fmla="*/ 0 h 13716"/>
              <a:gd name="connsiteX2" fmla="*/ 1082954 w 1554480"/>
              <a:gd name="connsiteY2" fmla="*/ 0 h 13716"/>
              <a:gd name="connsiteX3" fmla="*/ 1554480 w 1554480"/>
              <a:gd name="connsiteY3" fmla="*/ 0 h 13716"/>
              <a:gd name="connsiteX4" fmla="*/ 1554480 w 1554480"/>
              <a:gd name="connsiteY4" fmla="*/ 13716 h 13716"/>
              <a:gd name="connsiteX5" fmla="*/ 1067410 w 1554480"/>
              <a:gd name="connsiteY5" fmla="*/ 13716 h 13716"/>
              <a:gd name="connsiteX6" fmla="*/ 549250 w 1554480"/>
              <a:gd name="connsiteY6" fmla="*/ 13716 h 13716"/>
              <a:gd name="connsiteX7" fmla="*/ 0 w 1554480"/>
              <a:gd name="connsiteY7" fmla="*/ 13716 h 13716"/>
              <a:gd name="connsiteX8" fmla="*/ 0 w 1554480"/>
              <a:gd name="connsiteY8" fmla="*/ 0 h 13716"/>
              <a:gd name="connsiteX0" fmla="*/ 0 w 1554480"/>
              <a:gd name="connsiteY0" fmla="*/ 0 h 13716"/>
              <a:gd name="connsiteX1" fmla="*/ 502615 w 1554480"/>
              <a:gd name="connsiteY1" fmla="*/ 0 h 13716"/>
              <a:gd name="connsiteX2" fmla="*/ 974141 w 1554480"/>
              <a:gd name="connsiteY2" fmla="*/ 0 h 13716"/>
              <a:gd name="connsiteX3" fmla="*/ 1554480 w 1554480"/>
              <a:gd name="connsiteY3" fmla="*/ 0 h 13716"/>
              <a:gd name="connsiteX4" fmla="*/ 1554480 w 1554480"/>
              <a:gd name="connsiteY4" fmla="*/ 13716 h 13716"/>
              <a:gd name="connsiteX5" fmla="*/ 1067410 w 1554480"/>
              <a:gd name="connsiteY5" fmla="*/ 13716 h 13716"/>
              <a:gd name="connsiteX6" fmla="*/ 518160 w 1554480"/>
              <a:gd name="connsiteY6" fmla="*/ 13716 h 13716"/>
              <a:gd name="connsiteX7" fmla="*/ 0 w 1554480"/>
              <a:gd name="connsiteY7" fmla="*/ 13716 h 13716"/>
              <a:gd name="connsiteX8" fmla="*/ 0 w 1554480"/>
              <a:gd name="connsiteY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3716" fill="none" extrusionOk="0">
                <a:moveTo>
                  <a:pt x="0" y="0"/>
                </a:moveTo>
                <a:cubicBezTo>
                  <a:pt x="69558" y="-27075"/>
                  <a:pt x="365297" y="14897"/>
                  <a:pt x="549250" y="0"/>
                </a:cubicBezTo>
                <a:cubicBezTo>
                  <a:pt x="762323" y="14872"/>
                  <a:pt x="864871" y="21041"/>
                  <a:pt x="1082954" y="0"/>
                </a:cubicBezTo>
                <a:cubicBezTo>
                  <a:pt x="1306037" y="9403"/>
                  <a:pt x="1371926" y="14821"/>
                  <a:pt x="1554480" y="0"/>
                </a:cubicBezTo>
                <a:cubicBezTo>
                  <a:pt x="1554010" y="4793"/>
                  <a:pt x="1554680" y="10394"/>
                  <a:pt x="1554480" y="13716"/>
                </a:cubicBezTo>
                <a:cubicBezTo>
                  <a:pt x="1328957" y="3179"/>
                  <a:pt x="1207025" y="27731"/>
                  <a:pt x="1067410" y="13716"/>
                </a:cubicBezTo>
                <a:cubicBezTo>
                  <a:pt x="897316" y="-7440"/>
                  <a:pt x="788951" y="-24962"/>
                  <a:pt x="549250" y="13716"/>
                </a:cubicBezTo>
                <a:cubicBezTo>
                  <a:pt x="300394" y="-2982"/>
                  <a:pt x="129576" y="35301"/>
                  <a:pt x="0" y="13716"/>
                </a:cubicBezTo>
                <a:cubicBezTo>
                  <a:pt x="354" y="8869"/>
                  <a:pt x="649" y="6738"/>
                  <a:pt x="0" y="0"/>
                </a:cubicBezTo>
                <a:close/>
              </a:path>
              <a:path w="1554480" h="13716" stroke="0" extrusionOk="0">
                <a:moveTo>
                  <a:pt x="0" y="0"/>
                </a:moveTo>
                <a:cubicBezTo>
                  <a:pt x="249513" y="10124"/>
                  <a:pt x="389298" y="10419"/>
                  <a:pt x="502615" y="0"/>
                </a:cubicBezTo>
                <a:cubicBezTo>
                  <a:pt x="616735" y="10147"/>
                  <a:pt x="791037" y="-19212"/>
                  <a:pt x="974141" y="0"/>
                </a:cubicBezTo>
                <a:cubicBezTo>
                  <a:pt x="1141919" y="34853"/>
                  <a:pt x="1248514" y="16971"/>
                  <a:pt x="1554480" y="0"/>
                </a:cubicBezTo>
                <a:cubicBezTo>
                  <a:pt x="1554288" y="3835"/>
                  <a:pt x="1554171" y="7531"/>
                  <a:pt x="1554480" y="13716"/>
                </a:cubicBezTo>
                <a:cubicBezTo>
                  <a:pt x="1337806" y="9080"/>
                  <a:pt x="1308467" y="19887"/>
                  <a:pt x="1067410" y="13716"/>
                </a:cubicBezTo>
                <a:cubicBezTo>
                  <a:pt x="824349" y="13143"/>
                  <a:pt x="783437" y="24151"/>
                  <a:pt x="518160" y="13716"/>
                </a:cubicBezTo>
                <a:cubicBezTo>
                  <a:pt x="271530" y="4598"/>
                  <a:pt x="132568" y="-7659"/>
                  <a:pt x="0" y="13716"/>
                </a:cubicBezTo>
                <a:cubicBezTo>
                  <a:pt x="768" y="9617"/>
                  <a:pt x="-274" y="4847"/>
                  <a:pt x="0" y="0"/>
                </a:cubicBezTo>
                <a:close/>
              </a:path>
              <a:path w="1554480" h="13716" fill="none" stroke="0" extrusionOk="0">
                <a:moveTo>
                  <a:pt x="0" y="0"/>
                </a:moveTo>
                <a:cubicBezTo>
                  <a:pt x="95687" y="-31247"/>
                  <a:pt x="331569" y="3404"/>
                  <a:pt x="549250" y="0"/>
                </a:cubicBezTo>
                <a:cubicBezTo>
                  <a:pt x="776590" y="6530"/>
                  <a:pt x="844530" y="-5109"/>
                  <a:pt x="1082954" y="0"/>
                </a:cubicBezTo>
                <a:cubicBezTo>
                  <a:pt x="1293569" y="15486"/>
                  <a:pt x="1361850" y="13824"/>
                  <a:pt x="1554480" y="0"/>
                </a:cubicBezTo>
                <a:cubicBezTo>
                  <a:pt x="1553504" y="4786"/>
                  <a:pt x="1554832" y="10912"/>
                  <a:pt x="1554480" y="13716"/>
                </a:cubicBezTo>
                <a:cubicBezTo>
                  <a:pt x="1366718" y="4861"/>
                  <a:pt x="1218290" y="26644"/>
                  <a:pt x="1067410" y="13716"/>
                </a:cubicBezTo>
                <a:cubicBezTo>
                  <a:pt x="900327" y="-8822"/>
                  <a:pt x="792178" y="6310"/>
                  <a:pt x="549250" y="13716"/>
                </a:cubicBezTo>
                <a:cubicBezTo>
                  <a:pt x="295300" y="2843"/>
                  <a:pt x="142619" y="40779"/>
                  <a:pt x="0" y="13716"/>
                </a:cubicBezTo>
                <a:cubicBezTo>
                  <a:pt x="813" y="8812"/>
                  <a:pt x="948" y="672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1554480"/>
                      <a:gd name="connsiteY0" fmla="*/ 0 h 13716"/>
                      <a:gd name="connsiteX1" fmla="*/ 549250 w 1554480"/>
                      <a:gd name="connsiteY1" fmla="*/ 0 h 13716"/>
                      <a:gd name="connsiteX2" fmla="*/ 1082954 w 1554480"/>
                      <a:gd name="connsiteY2" fmla="*/ 0 h 13716"/>
                      <a:gd name="connsiteX3" fmla="*/ 1554480 w 1554480"/>
                      <a:gd name="connsiteY3" fmla="*/ 0 h 13716"/>
                      <a:gd name="connsiteX4" fmla="*/ 1554480 w 1554480"/>
                      <a:gd name="connsiteY4" fmla="*/ 13716 h 13716"/>
                      <a:gd name="connsiteX5" fmla="*/ 1067410 w 1554480"/>
                      <a:gd name="connsiteY5" fmla="*/ 13716 h 13716"/>
                      <a:gd name="connsiteX6" fmla="*/ 549250 w 1554480"/>
                      <a:gd name="connsiteY6" fmla="*/ 13716 h 13716"/>
                      <a:gd name="connsiteX7" fmla="*/ 0 w 1554480"/>
                      <a:gd name="connsiteY7" fmla="*/ 13716 h 13716"/>
                      <a:gd name="connsiteX8" fmla="*/ 0 w 1554480"/>
                      <a:gd name="connsiteY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3716"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3820" y="4959"/>
                          <a:pt x="1554594" y="10798"/>
                          <a:pt x="1554480" y="13716"/>
                        </a:cubicBezTo>
                        <a:cubicBezTo>
                          <a:pt x="1338847" y="1555"/>
                          <a:pt x="1215066" y="33279"/>
                          <a:pt x="1067410" y="13716"/>
                        </a:cubicBezTo>
                        <a:cubicBezTo>
                          <a:pt x="919754" y="-5847"/>
                          <a:pt x="800465" y="-1492"/>
                          <a:pt x="549250" y="13716"/>
                        </a:cubicBezTo>
                        <a:cubicBezTo>
                          <a:pt x="298035" y="28924"/>
                          <a:pt x="158868" y="18197"/>
                          <a:pt x="0" y="13716"/>
                        </a:cubicBezTo>
                        <a:cubicBezTo>
                          <a:pt x="488" y="8630"/>
                          <a:pt x="480" y="6612"/>
                          <a:pt x="0" y="0"/>
                        </a:cubicBezTo>
                        <a:close/>
                      </a:path>
                      <a:path w="1554480" h="13716"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232" y="4157"/>
                          <a:pt x="1554673" y="7559"/>
                          <a:pt x="1554480" y="13716"/>
                        </a:cubicBezTo>
                        <a:cubicBezTo>
                          <a:pt x="1336087" y="7600"/>
                          <a:pt x="1310024" y="15187"/>
                          <a:pt x="1067410" y="13716"/>
                        </a:cubicBezTo>
                        <a:cubicBezTo>
                          <a:pt x="824796" y="12246"/>
                          <a:pt x="787902" y="30075"/>
                          <a:pt x="518160" y="13716"/>
                        </a:cubicBezTo>
                        <a:cubicBezTo>
                          <a:pt x="248418" y="-2643"/>
                          <a:pt x="133160" y="4633"/>
                          <a:pt x="0" y="13716"/>
                        </a:cubicBezTo>
                        <a:cubicBezTo>
                          <a:pt x="43" y="9160"/>
                          <a:pt x="-111" y="4811"/>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4980BFCF-ED32-3EFB-2837-7F8A1DE6093F}"/>
              </a:ext>
            </a:extLst>
          </p:cNvPr>
          <p:cNvSpPr>
            <a:spLocks noGrp="1"/>
          </p:cNvSpPr>
          <p:nvPr>
            <p:ph type="body" sz="quarter" idx="10"/>
          </p:nvPr>
        </p:nvSpPr>
        <p:spPr>
          <a:xfrm>
            <a:off x="4155947" y="457200"/>
            <a:ext cx="4505706" cy="1929384"/>
          </a:xfrm>
        </p:spPr>
        <p:txBody>
          <a:bodyPr vert="horz" lIns="91440" tIns="45720" rIns="91440" bIns="45720" rtlCol="0" anchor="ctr">
            <a:normAutofit/>
          </a:bodyPr>
          <a:lstStyle/>
          <a:p>
            <a:pPr marL="57150">
              <a:lnSpc>
                <a:spcPct val="90000"/>
              </a:lnSpc>
            </a:pPr>
            <a:r>
              <a:rPr lang="en-US" sz="1900" b="0" i="0" baseline="0" dirty="0"/>
              <a:t>First Step is to complete a rapid impact assessment – 4 key questions</a:t>
            </a:r>
            <a:endParaRPr lang="en-US" sz="1900" b="0" i="0" dirty="0"/>
          </a:p>
          <a:p>
            <a:pPr marL="285750" indent="-228600">
              <a:lnSpc>
                <a:spcPct val="90000"/>
              </a:lnSpc>
              <a:buFont typeface="Arial" panose="020B0604020202020204" pitchFamily="34" charset="0"/>
              <a:buChar char="•"/>
            </a:pPr>
            <a:endParaRPr lang="en-US" sz="1900" dirty="0"/>
          </a:p>
        </p:txBody>
      </p:sp>
      <p:pic>
        <p:nvPicPr>
          <p:cNvPr id="5" name="Picture 4">
            <a:extLst>
              <a:ext uri="{FF2B5EF4-FFF2-40B4-BE49-F238E27FC236}">
                <a16:creationId xmlns:a16="http://schemas.microsoft.com/office/drawing/2014/main" id="{00000000-0008-0000-0300-000007000000}"/>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tretch>
            <a:fillRect/>
          </a:stretch>
        </p:blipFill>
        <p:spPr bwMode="auto">
          <a:xfrm>
            <a:off x="4505706" y="4471417"/>
            <a:ext cx="4101084" cy="201978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4A7A9AD5-1B8A-D275-5E83-C9EE97CF4E53}"/>
              </a:ext>
            </a:extLst>
          </p:cNvPr>
          <p:cNvGraphicFramePr>
            <a:graphicFrameLocks noGrp="1"/>
          </p:cNvGraphicFramePr>
          <p:nvPr>
            <p:extLst>
              <p:ext uri="{D42A27DB-BD31-4B8C-83A1-F6EECF244321}">
                <p14:modId xmlns:p14="http://schemas.microsoft.com/office/powerpoint/2010/main" val="2074157840"/>
              </p:ext>
            </p:extLst>
          </p:nvPr>
        </p:nvGraphicFramePr>
        <p:xfrm>
          <a:off x="349758" y="2615916"/>
          <a:ext cx="4101084" cy="2994097"/>
        </p:xfrm>
        <a:graphic>
          <a:graphicData uri="http://schemas.openxmlformats.org/drawingml/2006/table">
            <a:tbl>
              <a:tblPr firstRow="1" bandRow="1"/>
              <a:tblGrid>
                <a:gridCol w="4101084">
                  <a:extLst>
                    <a:ext uri="{9D8B030D-6E8A-4147-A177-3AD203B41FA5}">
                      <a16:colId xmlns:a16="http://schemas.microsoft.com/office/drawing/2014/main" val="1075221285"/>
                    </a:ext>
                  </a:extLst>
                </a:gridCol>
              </a:tblGrid>
              <a:tr h="360516">
                <a:tc>
                  <a:txBody>
                    <a:bodyPr/>
                    <a:lstStyle/>
                    <a:p>
                      <a:pPr algn="l" fontAlgn="ctr"/>
                      <a:r>
                        <a:rPr lang="en-GB" sz="1900" b="1" i="0" u="none" strike="noStrike">
                          <a:solidFill>
                            <a:srgbClr val="FFFFFF"/>
                          </a:solidFill>
                          <a:effectLst/>
                          <a:latin typeface="Arial" panose="020B0604020202020204" pitchFamily="34" charset="0"/>
                        </a:rPr>
                        <a:t>Rapid Assessment</a:t>
                      </a:r>
                    </a:p>
                  </a:txBody>
                  <a:tcPr marL="13422" marR="13422" marT="1342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564266458"/>
                  </a:ext>
                </a:extLst>
              </a:tr>
              <a:tr h="593639">
                <a:tc>
                  <a:txBody>
                    <a:bodyPr/>
                    <a:lstStyle/>
                    <a:p>
                      <a:pPr algn="l" fontAlgn="ctr"/>
                      <a:r>
                        <a:rPr lang="en-GB" sz="1700" b="1" i="0" u="none" strike="noStrike">
                          <a:solidFill>
                            <a:srgbClr val="000000"/>
                          </a:solidFill>
                          <a:effectLst/>
                          <a:latin typeface="Arial" panose="020B0604020202020204" pitchFamily="34" charset="0"/>
                        </a:rPr>
                        <a:t>Is the scheme going to impact on the workforce?</a:t>
                      </a:r>
                      <a:r>
                        <a:rPr lang="en-GB" sz="1700" b="0" i="0" u="none" strike="noStrike">
                          <a:solidFill>
                            <a:srgbClr val="000000"/>
                          </a:solidFill>
                          <a:effectLst/>
                          <a:latin typeface="Arial" panose="020B0604020202020204" pitchFamily="34" charset="0"/>
                        </a:rPr>
                        <a:t> </a:t>
                      </a:r>
                      <a:endParaRPr lang="en-GB" sz="1700" b="1" i="0" u="none" strike="noStrike">
                        <a:solidFill>
                          <a:srgbClr val="000000"/>
                        </a:solidFill>
                        <a:effectLst/>
                        <a:latin typeface="Arial" panose="020B0604020202020204" pitchFamily="34" charset="0"/>
                      </a:endParaRPr>
                    </a:p>
                  </a:txBody>
                  <a:tcPr marL="120800" marR="13422" marT="134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897417"/>
                  </a:ext>
                </a:extLst>
              </a:tr>
              <a:tr h="593639">
                <a:tc>
                  <a:txBody>
                    <a:bodyPr/>
                    <a:lstStyle/>
                    <a:p>
                      <a:pPr algn="l" fontAlgn="ctr"/>
                      <a:r>
                        <a:rPr lang="en-GB" sz="1700" b="1" i="0" u="none" strike="noStrike">
                          <a:solidFill>
                            <a:srgbClr val="000000"/>
                          </a:solidFill>
                          <a:effectLst/>
                          <a:latin typeface="Arial" panose="020B0604020202020204" pitchFamily="34" charset="0"/>
                        </a:rPr>
                        <a:t>Is the scheme going to impact on the way the service is delivered?  </a:t>
                      </a:r>
                    </a:p>
                  </a:txBody>
                  <a:tcPr marL="120800" marR="13422" marT="134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510819"/>
                  </a:ext>
                </a:extLst>
              </a:tr>
              <a:tr h="334614">
                <a:tc>
                  <a:txBody>
                    <a:bodyPr/>
                    <a:lstStyle/>
                    <a:p>
                      <a:pPr algn="l" fontAlgn="ctr"/>
                      <a:r>
                        <a:rPr lang="en-GB" sz="1700" b="1" i="0" u="none" strike="noStrike" dirty="0">
                          <a:solidFill>
                            <a:srgbClr val="000000"/>
                          </a:solidFill>
                          <a:effectLst/>
                          <a:latin typeface="Arial" panose="020B0604020202020204" pitchFamily="34" charset="0"/>
                        </a:rPr>
                        <a:t>Is the financial benefit over £50k?</a:t>
                      </a:r>
                      <a:r>
                        <a:rPr lang="en-GB" sz="1700" b="0" i="0" u="none" strike="noStrike" dirty="0">
                          <a:solidFill>
                            <a:srgbClr val="000000"/>
                          </a:solidFill>
                          <a:effectLst/>
                          <a:latin typeface="Arial" panose="020B0604020202020204" pitchFamily="34" charset="0"/>
                        </a:rPr>
                        <a:t> </a:t>
                      </a:r>
                      <a:endParaRPr lang="en-GB" sz="1700" b="1" i="0" u="none" strike="noStrike" dirty="0">
                        <a:solidFill>
                          <a:srgbClr val="000000"/>
                        </a:solidFill>
                        <a:effectLst/>
                        <a:latin typeface="Arial" panose="020B0604020202020204" pitchFamily="34" charset="0"/>
                      </a:endParaRPr>
                    </a:p>
                  </a:txBody>
                  <a:tcPr marL="120800" marR="13422" marT="134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153179"/>
                  </a:ext>
                </a:extLst>
              </a:tr>
              <a:tr h="1111689">
                <a:tc>
                  <a:txBody>
                    <a:bodyPr/>
                    <a:lstStyle/>
                    <a:p>
                      <a:pPr algn="l" fontAlgn="ctr"/>
                      <a:r>
                        <a:rPr lang="en-GB" sz="1700" b="1" i="0" u="none" strike="noStrike" dirty="0">
                          <a:solidFill>
                            <a:srgbClr val="000000"/>
                          </a:solidFill>
                          <a:effectLst/>
                          <a:latin typeface="Arial" panose="020B0604020202020204" pitchFamily="34" charset="0"/>
                        </a:rPr>
                        <a:t>Does the initial risk review for the overall project score 8 or above</a:t>
                      </a:r>
                      <a:r>
                        <a:rPr lang="en-GB" sz="1500" b="1" i="0" u="none" strike="noStrike" dirty="0">
                          <a:solidFill>
                            <a:srgbClr val="000000"/>
                          </a:solidFill>
                          <a:effectLst/>
                          <a:latin typeface="Arial" panose="020B0604020202020204" pitchFamily="34" charset="0"/>
                        </a:rPr>
                        <a:t> ?(</a:t>
                      </a:r>
                      <a:r>
                        <a:rPr lang="en-GB" sz="1700" b="1" i="0" u="none" strike="noStrike" dirty="0">
                          <a:solidFill>
                            <a:srgbClr val="000000"/>
                          </a:solidFill>
                          <a:effectLst/>
                          <a:latin typeface="Arial" panose="020B0604020202020204" pitchFamily="34" charset="0"/>
                        </a:rPr>
                        <a:t>circle  risk score on matrix to the Right</a:t>
                      </a:r>
                      <a:r>
                        <a:rPr lang="en-GB" sz="1500" b="1" i="0" u="none" strike="noStrike" dirty="0">
                          <a:solidFill>
                            <a:srgbClr val="000000"/>
                          </a:solidFill>
                          <a:effectLst/>
                          <a:latin typeface="Arial" panose="020B0604020202020204" pitchFamily="34" charset="0"/>
                        </a:rPr>
                        <a:t>)</a:t>
                      </a:r>
                      <a:r>
                        <a:rPr lang="en-GB" sz="1500" b="0" i="0" u="none" strike="noStrike" dirty="0">
                          <a:solidFill>
                            <a:srgbClr val="000000"/>
                          </a:solidFill>
                          <a:effectLst/>
                          <a:latin typeface="Arial" panose="020B0604020202020204" pitchFamily="34" charset="0"/>
                        </a:rPr>
                        <a:t>  </a:t>
                      </a:r>
                      <a:endParaRPr lang="en-GB" sz="1700" b="1" i="0" u="none" strike="noStrike" dirty="0">
                        <a:solidFill>
                          <a:srgbClr val="000000"/>
                        </a:solidFill>
                        <a:effectLst/>
                        <a:latin typeface="Arial" panose="020B0604020202020204" pitchFamily="34" charset="0"/>
                      </a:endParaRPr>
                    </a:p>
                  </a:txBody>
                  <a:tcPr marL="120800" marR="13422" marT="134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828069"/>
                  </a:ext>
                </a:extLst>
              </a:tr>
            </a:tbl>
          </a:graphicData>
        </a:graphic>
      </p:graphicFrame>
    </p:spTree>
    <p:extLst>
      <p:ext uri="{BB962C8B-B14F-4D97-AF65-F5344CB8AC3E}">
        <p14:creationId xmlns:p14="http://schemas.microsoft.com/office/powerpoint/2010/main" val="2356454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F24B-4778-454A-DE4E-AA412A1B9BA5}"/>
              </a:ext>
            </a:extLst>
          </p:cNvPr>
          <p:cNvSpPr>
            <a:spLocks noGrp="1"/>
          </p:cNvSpPr>
          <p:nvPr>
            <p:ph type="title"/>
          </p:nvPr>
        </p:nvSpPr>
        <p:spPr>
          <a:xfrm>
            <a:off x="375972" y="331999"/>
            <a:ext cx="6480000" cy="794002"/>
          </a:xfrm>
        </p:spPr>
        <p:txBody>
          <a:bodyPr/>
          <a:lstStyle/>
          <a:p>
            <a:r>
              <a:rPr lang="en-GB" dirty="0"/>
              <a:t>How do I complete a QIA?</a:t>
            </a:r>
          </a:p>
        </p:txBody>
      </p:sp>
      <p:sp>
        <p:nvSpPr>
          <p:cNvPr id="3" name="Text Placeholder 2">
            <a:extLst>
              <a:ext uri="{FF2B5EF4-FFF2-40B4-BE49-F238E27FC236}">
                <a16:creationId xmlns:a16="http://schemas.microsoft.com/office/drawing/2014/main" id="{4980BFCF-ED32-3EFB-2837-7F8A1DE6093F}"/>
              </a:ext>
            </a:extLst>
          </p:cNvPr>
          <p:cNvSpPr>
            <a:spLocks noGrp="1"/>
          </p:cNvSpPr>
          <p:nvPr>
            <p:ph type="body" sz="quarter" idx="10"/>
          </p:nvPr>
        </p:nvSpPr>
        <p:spPr>
          <a:xfrm>
            <a:off x="376238" y="1274618"/>
            <a:ext cx="8279734" cy="4457381"/>
          </a:xfrm>
        </p:spPr>
        <p:txBody>
          <a:bodyPr/>
          <a:lstStyle/>
          <a:p>
            <a:pPr marL="285750" indent="-285750">
              <a:buFont typeface="Arial" panose="020B0604020202020204" pitchFamily="34" charset="0"/>
              <a:buChar char="•"/>
            </a:pPr>
            <a:r>
              <a:rPr lang="en-GB" sz="1800" b="0" i="0" baseline="0" dirty="0">
                <a:solidFill>
                  <a:sysClr val="windowText" lastClr="000000"/>
                </a:solidFill>
              </a:rPr>
              <a:t>If you answer to any one of the key questions is “yes” or the risk score is 8 or above, you need to move onto a full QIA.</a:t>
            </a:r>
            <a:endParaRPr lang="en-GB" dirty="0">
              <a:solidFill>
                <a:sysClr val="windowText" lastClr="000000"/>
              </a:solidFill>
              <a:highlight>
                <a:srgbClr val="FFFF00"/>
              </a:highlight>
            </a:endParaRPr>
          </a:p>
          <a:p>
            <a:pPr marL="285750" indent="-285750">
              <a:buFont typeface="Arial" panose="020B0604020202020204" pitchFamily="34" charset="0"/>
              <a:buChar char="•"/>
            </a:pPr>
            <a:endParaRPr lang="en-GB" dirty="0"/>
          </a:p>
        </p:txBody>
      </p:sp>
      <p:sp>
        <p:nvSpPr>
          <p:cNvPr id="6" name="TextBox 5">
            <a:extLst>
              <a:ext uri="{FF2B5EF4-FFF2-40B4-BE49-F238E27FC236}">
                <a16:creationId xmlns:a16="http://schemas.microsoft.com/office/drawing/2014/main" id="{F4BF9A1A-6A99-7D2A-1057-CA1A493C6FBE}"/>
              </a:ext>
            </a:extLst>
          </p:cNvPr>
          <p:cNvSpPr txBox="1"/>
          <p:nvPr/>
        </p:nvSpPr>
        <p:spPr>
          <a:xfrm>
            <a:off x="376238" y="2142836"/>
            <a:ext cx="1515470" cy="3785652"/>
          </a:xfrm>
          <a:prstGeom prst="rect">
            <a:avLst/>
          </a:prstGeom>
          <a:noFill/>
        </p:spPr>
        <p:txBody>
          <a:bodyPr wrap="square">
            <a:spAutoFit/>
          </a:bodyPr>
          <a:lstStyle/>
          <a:p>
            <a:r>
              <a:rPr lang="en-GB" sz="1200" b="0" i="0" baseline="0" dirty="0">
                <a:solidFill>
                  <a:sysClr val="windowText" lastClr="000000"/>
                </a:solidFill>
              </a:rPr>
              <a:t>You should assess each pillar of quality </a:t>
            </a:r>
          </a:p>
          <a:p>
            <a:endParaRPr lang="en-GB" sz="1200" b="0" i="0" baseline="0" dirty="0">
              <a:solidFill>
                <a:sysClr val="windowText" lastClr="000000"/>
              </a:solidFill>
            </a:endParaRPr>
          </a:p>
          <a:p>
            <a:r>
              <a:rPr lang="en-GB" sz="1200" dirty="0">
                <a:solidFill>
                  <a:sysClr val="windowText" lastClr="000000"/>
                </a:solidFill>
              </a:rPr>
              <a:t>Use coaching questions, appreciative enquiry, be curious!  </a:t>
            </a:r>
          </a:p>
          <a:p>
            <a:endParaRPr lang="en-GB" sz="1200" dirty="0">
              <a:solidFill>
                <a:sysClr val="windowText" lastClr="000000"/>
              </a:solidFill>
            </a:endParaRPr>
          </a:p>
          <a:p>
            <a:r>
              <a:rPr lang="en-GB" sz="1200" dirty="0">
                <a:solidFill>
                  <a:sysClr val="windowText" lastClr="000000"/>
                </a:solidFill>
              </a:rPr>
              <a:t>Ask the what if this happens, how might patients experience that difference to now, what benefits are there as well as risks</a:t>
            </a:r>
          </a:p>
          <a:p>
            <a:endParaRPr lang="en-GB" sz="1200" dirty="0">
              <a:solidFill>
                <a:sysClr val="windowText" lastClr="000000"/>
              </a:solidFill>
            </a:endParaRPr>
          </a:p>
          <a:p>
            <a:r>
              <a:rPr lang="en-GB" sz="1200" b="0" i="0" baseline="0" dirty="0">
                <a:solidFill>
                  <a:sysClr val="windowText" lastClr="000000"/>
                </a:solidFill>
              </a:rPr>
              <a:t>What changes are needed to mitigate</a:t>
            </a:r>
          </a:p>
        </p:txBody>
      </p:sp>
      <p:graphicFrame>
        <p:nvGraphicFramePr>
          <p:cNvPr id="7" name="Table 6">
            <a:extLst>
              <a:ext uri="{FF2B5EF4-FFF2-40B4-BE49-F238E27FC236}">
                <a16:creationId xmlns:a16="http://schemas.microsoft.com/office/drawing/2014/main" id="{AED24A7E-2F1C-7D98-B102-DB453D73C676}"/>
              </a:ext>
            </a:extLst>
          </p:cNvPr>
          <p:cNvGraphicFramePr>
            <a:graphicFrameLocks noGrp="1"/>
          </p:cNvGraphicFramePr>
          <p:nvPr>
            <p:extLst>
              <p:ext uri="{D42A27DB-BD31-4B8C-83A1-F6EECF244321}">
                <p14:modId xmlns:p14="http://schemas.microsoft.com/office/powerpoint/2010/main" val="1076114541"/>
              </p:ext>
            </p:extLst>
          </p:nvPr>
        </p:nvGraphicFramePr>
        <p:xfrm>
          <a:off x="2072242" y="1914028"/>
          <a:ext cx="6583730" cy="4361361"/>
        </p:xfrm>
        <a:graphic>
          <a:graphicData uri="http://schemas.openxmlformats.org/drawingml/2006/table">
            <a:tbl>
              <a:tblPr/>
              <a:tblGrid>
                <a:gridCol w="1999643">
                  <a:extLst>
                    <a:ext uri="{9D8B030D-6E8A-4147-A177-3AD203B41FA5}">
                      <a16:colId xmlns:a16="http://schemas.microsoft.com/office/drawing/2014/main" val="3650741415"/>
                    </a:ext>
                  </a:extLst>
                </a:gridCol>
                <a:gridCol w="1999643">
                  <a:extLst>
                    <a:ext uri="{9D8B030D-6E8A-4147-A177-3AD203B41FA5}">
                      <a16:colId xmlns:a16="http://schemas.microsoft.com/office/drawing/2014/main" val="3923698798"/>
                    </a:ext>
                  </a:extLst>
                </a:gridCol>
                <a:gridCol w="1006110">
                  <a:extLst>
                    <a:ext uri="{9D8B030D-6E8A-4147-A177-3AD203B41FA5}">
                      <a16:colId xmlns:a16="http://schemas.microsoft.com/office/drawing/2014/main" val="3919597175"/>
                    </a:ext>
                  </a:extLst>
                </a:gridCol>
                <a:gridCol w="484190">
                  <a:extLst>
                    <a:ext uri="{9D8B030D-6E8A-4147-A177-3AD203B41FA5}">
                      <a16:colId xmlns:a16="http://schemas.microsoft.com/office/drawing/2014/main" val="4012726294"/>
                    </a:ext>
                  </a:extLst>
                </a:gridCol>
                <a:gridCol w="461133">
                  <a:extLst>
                    <a:ext uri="{9D8B030D-6E8A-4147-A177-3AD203B41FA5}">
                      <a16:colId xmlns:a16="http://schemas.microsoft.com/office/drawing/2014/main" val="1424915900"/>
                    </a:ext>
                  </a:extLst>
                </a:gridCol>
                <a:gridCol w="347946">
                  <a:extLst>
                    <a:ext uri="{9D8B030D-6E8A-4147-A177-3AD203B41FA5}">
                      <a16:colId xmlns:a16="http://schemas.microsoft.com/office/drawing/2014/main" val="1962905190"/>
                    </a:ext>
                  </a:extLst>
                </a:gridCol>
                <a:gridCol w="285065">
                  <a:extLst>
                    <a:ext uri="{9D8B030D-6E8A-4147-A177-3AD203B41FA5}">
                      <a16:colId xmlns:a16="http://schemas.microsoft.com/office/drawing/2014/main" val="3521860966"/>
                    </a:ext>
                  </a:extLst>
                </a:gridCol>
              </a:tblGrid>
              <a:tr h="186920">
                <a:tc rowSpan="2" gridSpan="2">
                  <a:txBody>
                    <a:bodyPr/>
                    <a:lstStyle/>
                    <a:p>
                      <a:pPr algn="ctr" fontAlgn="ctr"/>
                      <a:r>
                        <a:rPr lang="en-GB" sz="500" b="1" i="0" u="none" strike="noStrike">
                          <a:solidFill>
                            <a:srgbClr val="FFFFFF"/>
                          </a:solidFill>
                          <a:effectLst/>
                          <a:latin typeface="Arial" panose="020B0604020202020204" pitchFamily="34" charset="0"/>
                        </a:rPr>
                        <a:t>INDICATORS</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(Add more rows as required so each impact is individually stated)</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rowSpan="2" hMerge="1">
                  <a:txBody>
                    <a:bodyPr/>
                    <a:lstStyle/>
                    <a:p>
                      <a:endParaRPr lang="en-GB"/>
                    </a:p>
                  </a:txBody>
                  <a:tcPr/>
                </a:tc>
                <a:tc rowSpan="2" gridSpan="2">
                  <a:txBody>
                    <a:bodyPr/>
                    <a:lstStyle/>
                    <a:p>
                      <a:pPr algn="ctr" fontAlgn="ctr"/>
                      <a:r>
                        <a:rPr lang="en-GB" sz="500" b="1" i="0" u="none" strike="noStrike">
                          <a:solidFill>
                            <a:srgbClr val="FFFFFF"/>
                          </a:solidFill>
                          <a:effectLst/>
                          <a:latin typeface="Arial" panose="020B0604020202020204" pitchFamily="34" charset="0"/>
                        </a:rPr>
                        <a:t>Impact Details</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 (include mitigation/control - do these measures address the risk?</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2" hMerge="1">
                  <a:txBody>
                    <a:bodyPr/>
                    <a:lstStyle/>
                    <a:p>
                      <a:endParaRPr lang="en-GB"/>
                    </a:p>
                  </a:txBody>
                  <a:tcPr/>
                </a:tc>
                <a:tc gridSpan="3">
                  <a:txBody>
                    <a:bodyPr/>
                    <a:lstStyle/>
                    <a:p>
                      <a:pPr algn="ctr" fontAlgn="ctr"/>
                      <a:r>
                        <a:rPr lang="en-GB" sz="500" b="1" i="0" u="none" strike="noStrike">
                          <a:solidFill>
                            <a:srgbClr val="FFFFFF"/>
                          </a:solidFill>
                          <a:effectLst/>
                          <a:latin typeface="Arial" panose="020B0604020202020204" pitchFamily="34" charset="0"/>
                        </a:rPr>
                        <a:t>SCORE EACH RISKS LISTED </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01487917"/>
                  </a:ext>
                </a:extLst>
              </a:tr>
              <a:tr h="381628">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a:txBody>
                    <a:bodyPr/>
                    <a:lstStyle/>
                    <a:p>
                      <a:pPr algn="ctr" fontAlgn="ctr"/>
                      <a:r>
                        <a:rPr lang="en-GB" sz="500" b="1" i="0" u="none" strike="noStrike">
                          <a:solidFill>
                            <a:srgbClr val="FFFFFF"/>
                          </a:solidFill>
                          <a:effectLst/>
                          <a:latin typeface="Arial" panose="020B0604020202020204" pitchFamily="34" charset="0"/>
                        </a:rPr>
                        <a:t>Consequence</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GB" sz="500" b="1" i="0" u="none" strike="noStrike">
                          <a:solidFill>
                            <a:srgbClr val="FFFFFF"/>
                          </a:solidFill>
                          <a:effectLst/>
                          <a:latin typeface="Arial" panose="020B0604020202020204" pitchFamily="34" charset="0"/>
                        </a:rPr>
                        <a:t>Likelihood</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GB" sz="500" b="1" i="0" u="none" strike="noStrike">
                          <a:solidFill>
                            <a:srgbClr val="9C0006"/>
                          </a:solidFill>
                          <a:effectLst/>
                          <a:latin typeface="Arial" panose="020B0604020202020204" pitchFamily="34" charset="0"/>
                        </a:rPr>
                        <a:t>Score </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8F8F"/>
                    </a:solidFill>
                  </a:tcPr>
                </a:tc>
                <a:extLst>
                  <a:ext uri="{0D108BD9-81ED-4DB2-BD59-A6C34878D82A}">
                    <a16:rowId xmlns:a16="http://schemas.microsoft.com/office/drawing/2014/main" val="801994550"/>
                  </a:ext>
                </a:extLst>
              </a:tr>
              <a:tr h="362157">
                <a:tc rowSpan="2">
                  <a:txBody>
                    <a:bodyPr/>
                    <a:lstStyle/>
                    <a:p>
                      <a:pPr algn="ctr" rtl="0" fontAlgn="ctr"/>
                      <a:r>
                        <a:rPr lang="en-GB" sz="500" b="1" i="0" u="none" strike="noStrike">
                          <a:solidFill>
                            <a:srgbClr val="FFFFFF"/>
                          </a:solidFill>
                          <a:effectLst/>
                          <a:latin typeface="Arial" panose="020B0604020202020204" pitchFamily="34" charset="0"/>
                        </a:rPr>
                        <a:t>Risks to Patient Safety </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t"/>
                      <a:r>
                        <a:rPr lang="en-GB" sz="500" b="1" i="0" u="none" strike="noStrike">
                          <a:solidFill>
                            <a:srgbClr val="000000"/>
                          </a:solidFill>
                          <a:effectLst/>
                          <a:latin typeface="Arial" panose="020B0604020202020204" pitchFamily="34" charset="0"/>
                        </a:rPr>
                        <a:t>Does the planned change have the potential to impact on the saftey of patients, staff or any other person? </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Risks:</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rowSpan="2">
                  <a:txBody>
                    <a:bodyPr/>
                    <a:lstStyle/>
                    <a:p>
                      <a:pPr algn="ctr" fontAlgn="ctr"/>
                      <a:r>
                        <a:rPr lang="en-GB" sz="500" b="1" i="0" u="none" strike="noStrike" dirty="0">
                          <a:solidFill>
                            <a:srgbClr val="000000"/>
                          </a:solidFill>
                          <a:effectLst/>
                          <a:latin typeface="Arial" panose="020B0604020202020204" pitchFamily="34" charset="0"/>
                        </a:rPr>
                        <a:t>1</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dirty="0">
                          <a:solidFill>
                            <a:srgbClr val="000000"/>
                          </a:solidFill>
                          <a:effectLst/>
                          <a:latin typeface="Arial" panose="020B0604020202020204" pitchFamily="34" charset="0"/>
                        </a:rPr>
                        <a:t>3</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a:solidFill>
                            <a:srgbClr val="000000"/>
                          </a:solidFill>
                          <a:effectLst/>
                          <a:latin typeface="Arial" panose="020B0604020202020204" pitchFamily="34" charset="0"/>
                        </a:rPr>
                        <a:t>3</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extLst>
                  <a:ext uri="{0D108BD9-81ED-4DB2-BD59-A6C34878D82A}">
                    <a16:rowId xmlns:a16="http://schemas.microsoft.com/office/drawing/2014/main" val="2343620442"/>
                  </a:ext>
                </a:extLst>
              </a:tr>
              <a:tr h="412781">
                <a:tc vMerge="1">
                  <a:txBody>
                    <a:bodyPr/>
                    <a:lstStyle/>
                    <a:p>
                      <a:endParaRPr lang="en-GB"/>
                    </a:p>
                  </a:txBody>
                  <a:tcPr/>
                </a:tc>
                <a:tc>
                  <a:txBody>
                    <a:bodyPr/>
                    <a:lstStyle/>
                    <a:p>
                      <a:pPr algn="l" fontAlgn="ctr"/>
                      <a:r>
                        <a:rPr lang="en-GB" sz="500" b="1" i="0" u="none" strike="noStrike">
                          <a:solidFill>
                            <a:srgbClr val="000000"/>
                          </a:solidFill>
                          <a:effectLst/>
                          <a:latin typeface="Arial" panose="020B0604020202020204" pitchFamily="34" charset="0"/>
                        </a:rPr>
                        <a:t> </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Mitigation:</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83331041"/>
                  </a:ext>
                </a:extLst>
              </a:tr>
              <a:tr h="366051">
                <a:tc rowSpan="2">
                  <a:txBody>
                    <a:bodyPr/>
                    <a:lstStyle/>
                    <a:p>
                      <a:pPr algn="ctr" rtl="0" fontAlgn="ctr"/>
                      <a:r>
                        <a:rPr lang="en-GB" sz="500" b="1" i="0" u="none" strike="noStrike">
                          <a:solidFill>
                            <a:srgbClr val="FFFFFF"/>
                          </a:solidFill>
                          <a:effectLst/>
                          <a:latin typeface="Arial" panose="020B0604020202020204" pitchFamily="34" charset="0"/>
                        </a:rPr>
                        <a:t>Risk to Clinical Effectiveness </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t"/>
                      <a:r>
                        <a:rPr lang="en-GB" sz="500" b="1" i="0" u="none" strike="noStrike">
                          <a:solidFill>
                            <a:srgbClr val="000000"/>
                          </a:solidFill>
                          <a:effectLst/>
                          <a:latin typeface="Arial" panose="020B0604020202020204" pitchFamily="34" charset="0"/>
                        </a:rPr>
                        <a:t>Have clinicians been involved in developing the planned change? Is there evidence to support the change (case studies, best partice, NICE guidelines etc.)?</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Risks:</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rowSpan="2">
                  <a:txBody>
                    <a:bodyPr/>
                    <a:lstStyle/>
                    <a:p>
                      <a:pPr algn="ctr" fontAlgn="ctr"/>
                      <a:r>
                        <a:rPr lang="en-GB" sz="500" b="1" i="0" u="none" strike="noStrike">
                          <a:solidFill>
                            <a:srgbClr val="000000"/>
                          </a:solidFill>
                          <a:effectLst/>
                          <a:latin typeface="Arial" panose="020B0604020202020204" pitchFamily="34" charset="0"/>
                        </a:rPr>
                        <a:t>4</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a:solidFill>
                            <a:srgbClr val="000000"/>
                          </a:solidFill>
                          <a:effectLst/>
                          <a:latin typeface="Arial" panose="020B0604020202020204" pitchFamily="34" charset="0"/>
                        </a:rPr>
                        <a:t>5</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dirty="0">
                          <a:solidFill>
                            <a:srgbClr val="9C0006"/>
                          </a:solidFill>
                          <a:effectLst/>
                          <a:latin typeface="Arial" panose="020B0604020202020204" pitchFamily="34" charset="0"/>
                        </a:rPr>
                        <a:t>20</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8F8F"/>
                    </a:solidFill>
                  </a:tcPr>
                </a:tc>
                <a:extLst>
                  <a:ext uri="{0D108BD9-81ED-4DB2-BD59-A6C34878D82A}">
                    <a16:rowId xmlns:a16="http://schemas.microsoft.com/office/drawing/2014/main" val="2027417375"/>
                  </a:ext>
                </a:extLst>
              </a:tr>
              <a:tr h="366051">
                <a:tc vMerge="1">
                  <a:txBody>
                    <a:bodyPr/>
                    <a:lstStyle/>
                    <a:p>
                      <a:endParaRPr lang="en-GB"/>
                    </a:p>
                  </a:txBody>
                  <a:tcPr/>
                </a:tc>
                <a:tc>
                  <a:txBody>
                    <a:bodyPr/>
                    <a:lstStyle/>
                    <a:p>
                      <a:pPr algn="l" fontAlgn="ctr"/>
                      <a:r>
                        <a:rPr lang="en-GB" sz="500" b="1" i="0" u="none" strike="noStrike">
                          <a:solidFill>
                            <a:srgbClr val="000000"/>
                          </a:solidFill>
                          <a:effectLst/>
                          <a:latin typeface="Arial" panose="020B0604020202020204" pitchFamily="34" charset="0"/>
                        </a:rPr>
                        <a:t> </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Mitigation:</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237567351"/>
                  </a:ext>
                </a:extLst>
              </a:tr>
              <a:tr h="432252">
                <a:tc rowSpan="2">
                  <a:txBody>
                    <a:bodyPr/>
                    <a:lstStyle/>
                    <a:p>
                      <a:pPr algn="ctr" rtl="0" fontAlgn="ctr"/>
                      <a:r>
                        <a:rPr lang="en-GB" sz="500" b="1" i="0" u="none" strike="noStrike">
                          <a:solidFill>
                            <a:srgbClr val="FFFFFF"/>
                          </a:solidFill>
                          <a:effectLst/>
                          <a:latin typeface="Arial" panose="020B0604020202020204" pitchFamily="34" charset="0"/>
                        </a:rPr>
                        <a:t>Risk to Patient Experience</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t"/>
                      <a:r>
                        <a:rPr lang="en-GB" sz="500" b="1" i="0" u="none" strike="noStrike">
                          <a:solidFill>
                            <a:srgbClr val="000000"/>
                          </a:solidFill>
                          <a:effectLst/>
                          <a:latin typeface="Arial" panose="020B0604020202020204" pitchFamily="34" charset="0"/>
                        </a:rPr>
                        <a:t>Consider healthcare environment, dignity and respect of patients, families and carers etc. waiting times, access to services, equality and diversity</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Risks:</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rowSpan="2">
                  <a:txBody>
                    <a:bodyPr/>
                    <a:lstStyle/>
                    <a:p>
                      <a:pPr algn="ctr" fontAlgn="ctr"/>
                      <a:r>
                        <a:rPr lang="en-GB" sz="500" b="1" i="0" u="none" strike="noStrike">
                          <a:solidFill>
                            <a:srgbClr val="000000"/>
                          </a:solidFill>
                          <a:effectLst/>
                          <a:latin typeface="Arial" panose="020B0604020202020204" pitchFamily="34" charset="0"/>
                        </a:rPr>
                        <a:t>2</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a:solidFill>
                            <a:srgbClr val="000000"/>
                          </a:solidFill>
                          <a:effectLst/>
                          <a:latin typeface="Arial" panose="020B0604020202020204" pitchFamily="34" charset="0"/>
                        </a:rPr>
                        <a:t>4</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a:solidFill>
                            <a:srgbClr val="9C6500"/>
                          </a:solidFill>
                          <a:effectLst/>
                          <a:latin typeface="Arial" panose="020B0604020202020204" pitchFamily="34" charset="0"/>
                        </a:rPr>
                        <a:t>8</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3"/>
                    </a:solidFill>
                  </a:tcPr>
                </a:tc>
                <a:extLst>
                  <a:ext uri="{0D108BD9-81ED-4DB2-BD59-A6C34878D82A}">
                    <a16:rowId xmlns:a16="http://schemas.microsoft.com/office/drawing/2014/main" val="2438899529"/>
                  </a:ext>
                </a:extLst>
              </a:tr>
              <a:tr h="482876">
                <a:tc vMerge="1">
                  <a:txBody>
                    <a:bodyPr/>
                    <a:lstStyle/>
                    <a:p>
                      <a:endParaRPr lang="en-GB"/>
                    </a:p>
                  </a:txBody>
                  <a:tcPr/>
                </a:tc>
                <a:tc>
                  <a:txBody>
                    <a:bodyPr/>
                    <a:lstStyle/>
                    <a:p>
                      <a:pPr algn="l" fontAlgn="ctr"/>
                      <a:r>
                        <a:rPr lang="en-GB" sz="500" b="1" i="0" u="none" strike="noStrike">
                          <a:solidFill>
                            <a:srgbClr val="000000"/>
                          </a:solidFill>
                          <a:effectLst/>
                          <a:latin typeface="Arial" panose="020B0604020202020204" pitchFamily="34" charset="0"/>
                        </a:rPr>
                        <a:t> </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Mitigation:</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361817615"/>
                  </a:ext>
                </a:extLst>
              </a:tr>
              <a:tr h="527270">
                <a:tc rowSpan="2">
                  <a:txBody>
                    <a:bodyPr/>
                    <a:lstStyle/>
                    <a:p>
                      <a:pPr algn="ctr" rtl="0" fontAlgn="ctr"/>
                      <a:r>
                        <a:rPr lang="en-GB" sz="500" b="1" i="0" u="none" strike="noStrike">
                          <a:solidFill>
                            <a:srgbClr val="FFFFFF"/>
                          </a:solidFill>
                          <a:effectLst/>
                          <a:latin typeface="Arial" panose="020B0604020202020204" pitchFamily="34" charset="0"/>
                        </a:rPr>
                        <a:t>Equality &amp; Inclusion</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l" fontAlgn="t"/>
                      <a:r>
                        <a:rPr lang="en-GB" sz="500" b="1" i="0" u="none" strike="noStrike">
                          <a:solidFill>
                            <a:srgbClr val="000000"/>
                          </a:solidFill>
                          <a:effectLst/>
                          <a:latin typeface="Arial" panose="020B0604020202020204" pitchFamily="34" charset="0"/>
                        </a:rPr>
                        <a:t>Consider whether the change affects one or more equality target group(s) in</a:t>
                      </a:r>
                      <a:br>
                        <a:rPr lang="en-GB" sz="500" b="1" i="0" u="none" strike="noStrike">
                          <a:solidFill>
                            <a:srgbClr val="000000"/>
                          </a:solidFill>
                          <a:effectLst/>
                          <a:latin typeface="Arial" panose="020B0604020202020204" pitchFamily="34" charset="0"/>
                        </a:rPr>
                      </a:br>
                      <a:r>
                        <a:rPr lang="en-GB" sz="500" b="1" i="0" u="none" strike="noStrike">
                          <a:solidFill>
                            <a:srgbClr val="000000"/>
                          </a:solidFill>
                          <a:effectLst/>
                          <a:latin typeface="Arial" panose="020B0604020202020204" pitchFamily="34" charset="0"/>
                        </a:rPr>
                        <a:t>a different way to other groups? Could or do different equality groups have different needs in relation to the planned change? Does the planned change actually or potentially contribute to or hinder equality of opportunity? Does the planned change offer opportunities to promote equality &amp; inclusion?</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Risks:</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rowSpan="2">
                  <a:txBody>
                    <a:bodyPr/>
                    <a:lstStyle/>
                    <a:p>
                      <a:pPr algn="ctr" fontAlgn="ctr"/>
                      <a:r>
                        <a:rPr lang="en-GB" sz="500" b="1" i="0" u="none" strike="noStrike">
                          <a:solidFill>
                            <a:srgbClr val="000000"/>
                          </a:solidFill>
                          <a:effectLst/>
                          <a:latin typeface="Arial" panose="020B0604020202020204" pitchFamily="34" charset="0"/>
                        </a:rPr>
                        <a:t>2</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a:solidFill>
                            <a:srgbClr val="000000"/>
                          </a:solidFill>
                          <a:effectLst/>
                          <a:latin typeface="Arial" panose="020B0604020202020204" pitchFamily="34" charset="0"/>
                        </a:rPr>
                        <a:t>4</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GB" sz="500" b="1" i="0" u="none" strike="noStrike">
                          <a:solidFill>
                            <a:srgbClr val="9C6500"/>
                          </a:solidFill>
                          <a:effectLst/>
                          <a:latin typeface="Arial" panose="020B0604020202020204" pitchFamily="34" charset="0"/>
                        </a:rPr>
                        <a:t>8</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3"/>
                    </a:solidFill>
                  </a:tcPr>
                </a:tc>
                <a:extLst>
                  <a:ext uri="{0D108BD9-81ED-4DB2-BD59-A6C34878D82A}">
                    <a16:rowId xmlns:a16="http://schemas.microsoft.com/office/drawing/2014/main" val="2288556285"/>
                  </a:ext>
                </a:extLst>
              </a:tr>
              <a:tr h="482876">
                <a:tc vMerge="1">
                  <a:txBody>
                    <a:bodyPr/>
                    <a:lstStyle/>
                    <a:p>
                      <a:endParaRPr lang="en-GB"/>
                    </a:p>
                  </a:txBody>
                  <a:tcPr/>
                </a:tc>
                <a:tc>
                  <a:txBody>
                    <a:bodyPr/>
                    <a:lstStyle/>
                    <a:p>
                      <a:pPr algn="l" fontAlgn="ctr"/>
                      <a:r>
                        <a:rPr lang="en-GB" sz="400" b="0" i="0" u="sng" strike="noStrike">
                          <a:solidFill>
                            <a:srgbClr val="0000FF"/>
                          </a:solidFill>
                          <a:effectLst/>
                          <a:latin typeface="Calibri" panose="020F0502020204030204" pitchFamily="34" charset="0"/>
                          <a:hlinkClick r:id="rId2"/>
                        </a:rPr>
                        <a:t>Equality Impact Assessment guidance and form  (All planned changes should complete a more detailed Equality Impact Assessment at this link)</a:t>
                      </a:r>
                      <a:endParaRPr lang="en-GB" sz="400" b="0" i="0" u="sng" strike="noStrike">
                        <a:solidFill>
                          <a:srgbClr val="0000FF"/>
                        </a:solidFill>
                        <a:effectLst/>
                        <a:latin typeface="Calibri" panose="020F0502020204030204" pitchFamily="34" charset="0"/>
                      </a:endParaRP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gridSpan="2">
                  <a:txBody>
                    <a:bodyPr/>
                    <a:lstStyle/>
                    <a:p>
                      <a:pPr algn="l" fontAlgn="t"/>
                      <a:r>
                        <a:rPr lang="en-GB" sz="500" b="1" i="0" u="none" strike="noStrike">
                          <a:solidFill>
                            <a:srgbClr val="000000"/>
                          </a:solidFill>
                          <a:effectLst/>
                          <a:latin typeface="Arial" panose="020B0604020202020204" pitchFamily="34" charset="0"/>
                        </a:rPr>
                        <a:t>Mitigation:</a:t>
                      </a:r>
                    </a:p>
                  </a:txBody>
                  <a:tcPr marL="3894" marR="3894" marT="38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442382723"/>
                  </a:ext>
                </a:extLst>
              </a:tr>
              <a:tr h="183026">
                <a:tc>
                  <a:txBody>
                    <a:bodyPr/>
                    <a:lstStyle/>
                    <a:p>
                      <a:pPr algn="l" fontAlgn="ctr"/>
                      <a:r>
                        <a:rPr lang="en-GB" sz="500" b="1" i="0" u="none" strike="noStrike">
                          <a:solidFill>
                            <a:srgbClr val="FFFFFF"/>
                          </a:solidFill>
                          <a:effectLst/>
                          <a:latin typeface="Arial" panose="020B0604020202020204" pitchFamily="34" charset="0"/>
                        </a:rPr>
                        <a:t>Overall risk score:</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GB" sz="500" b="1" i="0" u="none" strike="noStrike">
                          <a:solidFill>
                            <a:srgbClr val="000000"/>
                          </a:solidFill>
                          <a:effectLst/>
                          <a:latin typeface="Arial" panose="020B0604020202020204" pitchFamily="34" charset="0"/>
                        </a:rPr>
                        <a:t>20</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8F8F"/>
                    </a:solidFill>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8031637"/>
                  </a:ext>
                </a:extLst>
              </a:tr>
              <a:tr h="167449">
                <a:tc gridSpan="2">
                  <a:txBody>
                    <a:bodyPr/>
                    <a:lstStyle/>
                    <a:p>
                      <a:pPr algn="l" fontAlgn="ctr"/>
                      <a:r>
                        <a:rPr lang="en-GB" sz="500" b="1" i="0" u="none" strike="noStrike">
                          <a:solidFill>
                            <a:srgbClr val="000000"/>
                          </a:solidFill>
                          <a:effectLst/>
                          <a:latin typeface="Arial" panose="020B0604020202020204" pitchFamily="34" charset="0"/>
                        </a:rPr>
                        <a:t>QIAs with a score of &gt;12 must be added to the Divisional Risk Register</a:t>
                      </a:r>
                    </a:p>
                  </a:txBody>
                  <a:tcPr marL="3894" marR="3894" marT="3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500" b="1" i="0" u="none" strike="noStrike">
                          <a:solidFill>
                            <a:srgbClr val="000000"/>
                          </a:solidFill>
                          <a:effectLst/>
                          <a:latin typeface="Arial" panose="020B0604020202020204" pitchFamily="34" charset="0"/>
                        </a:rPr>
                        <a:t>Datix reference:</a:t>
                      </a:r>
                    </a:p>
                  </a:txBody>
                  <a:tcPr marL="3894" marR="3894" marT="389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a:t>
                      </a:r>
                    </a:p>
                  </a:txBody>
                  <a:tcPr marL="3894" marR="3894" marT="389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500" b="0" i="0" u="none" strike="noStrike" dirty="0">
                          <a:solidFill>
                            <a:srgbClr val="000000"/>
                          </a:solidFill>
                          <a:effectLst/>
                          <a:latin typeface="Arial" panose="020B0604020202020204" pitchFamily="34" charset="0"/>
                        </a:rPr>
                        <a:t> </a:t>
                      </a:r>
                    </a:p>
                  </a:txBody>
                  <a:tcPr marL="3894" marR="3894" marT="389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2120374"/>
                  </a:ext>
                </a:extLst>
              </a:tr>
            </a:tbl>
          </a:graphicData>
        </a:graphic>
      </p:graphicFrame>
    </p:spTree>
    <p:extLst>
      <p:ext uri="{BB962C8B-B14F-4D97-AF65-F5344CB8AC3E}">
        <p14:creationId xmlns:p14="http://schemas.microsoft.com/office/powerpoint/2010/main" val="1767222938"/>
      </p:ext>
    </p:extLst>
  </p:cSld>
  <p:clrMapOvr>
    <a:masterClrMapping/>
  </p:clrMapOvr>
</p:sld>
</file>

<file path=ppt/theme/theme1.xml><?xml version="1.0" encoding="utf-8"?>
<a:theme xmlns:a="http://schemas.openxmlformats.org/drawingml/2006/main" name="Cover Master 1">
  <a:themeElements>
    <a:clrScheme name="Improving Together">
      <a:dk1>
        <a:srgbClr val="231F20"/>
      </a:dk1>
      <a:lt1>
        <a:srgbClr val="FFFFFF"/>
      </a:lt1>
      <a:dk2>
        <a:srgbClr val="768692"/>
      </a:dk2>
      <a:lt2>
        <a:srgbClr val="8DA3C2"/>
      </a:lt2>
      <a:accent1>
        <a:srgbClr val="005EB8"/>
      </a:accent1>
      <a:accent2>
        <a:srgbClr val="AE2473"/>
      </a:accent2>
      <a:accent3>
        <a:srgbClr val="FFB81C"/>
      </a:accent3>
      <a:accent4>
        <a:srgbClr val="78BE20"/>
      </a:accent4>
      <a:accent5>
        <a:srgbClr val="00A399"/>
      </a:accent5>
      <a:accent6>
        <a:srgbClr val="33007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Master 2">
  <a:themeElements>
    <a:clrScheme name="Improving Together">
      <a:dk1>
        <a:srgbClr val="231F20"/>
      </a:dk1>
      <a:lt1>
        <a:srgbClr val="FFFFFF"/>
      </a:lt1>
      <a:dk2>
        <a:srgbClr val="768692"/>
      </a:dk2>
      <a:lt2>
        <a:srgbClr val="8DA3C2"/>
      </a:lt2>
      <a:accent1>
        <a:srgbClr val="005EB8"/>
      </a:accent1>
      <a:accent2>
        <a:srgbClr val="AE2473"/>
      </a:accent2>
      <a:accent3>
        <a:srgbClr val="FFB81C"/>
      </a:accent3>
      <a:accent4>
        <a:srgbClr val="78BE20"/>
      </a:accent4>
      <a:accent5>
        <a:srgbClr val="00A399"/>
      </a:accent5>
      <a:accent6>
        <a:srgbClr val="33007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lide - Footer 1">
  <a:themeElements>
    <a:clrScheme name="Improving Together">
      <a:dk1>
        <a:srgbClr val="231F20"/>
      </a:dk1>
      <a:lt1>
        <a:srgbClr val="FFFFFF"/>
      </a:lt1>
      <a:dk2>
        <a:srgbClr val="768692"/>
      </a:dk2>
      <a:lt2>
        <a:srgbClr val="8DA3C2"/>
      </a:lt2>
      <a:accent1>
        <a:srgbClr val="005EB8"/>
      </a:accent1>
      <a:accent2>
        <a:srgbClr val="AE2473"/>
      </a:accent2>
      <a:accent3>
        <a:srgbClr val="FFB81C"/>
      </a:accent3>
      <a:accent4>
        <a:srgbClr val="78BE20"/>
      </a:accent4>
      <a:accent5>
        <a:srgbClr val="00A399"/>
      </a:accent5>
      <a:accent6>
        <a:srgbClr val="33007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lide - Footer 2">
  <a:themeElements>
    <a:clrScheme name="Improving Together">
      <a:dk1>
        <a:srgbClr val="231F20"/>
      </a:dk1>
      <a:lt1>
        <a:srgbClr val="FFFFFF"/>
      </a:lt1>
      <a:dk2>
        <a:srgbClr val="768692"/>
      </a:dk2>
      <a:lt2>
        <a:srgbClr val="8DA3C2"/>
      </a:lt2>
      <a:accent1>
        <a:srgbClr val="005EB8"/>
      </a:accent1>
      <a:accent2>
        <a:srgbClr val="AE2473"/>
      </a:accent2>
      <a:accent3>
        <a:srgbClr val="FFB81C"/>
      </a:accent3>
      <a:accent4>
        <a:srgbClr val="78BE20"/>
      </a:accent4>
      <a:accent5>
        <a:srgbClr val="00A399"/>
      </a:accent5>
      <a:accent6>
        <a:srgbClr val="33007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2_Salisbury Hospital Powerpoint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3513</TotalTime>
  <Words>1872</Words>
  <Application>Microsoft Office PowerPoint</Application>
  <PresentationFormat>On-screen Show (4:3)</PresentationFormat>
  <Paragraphs>172</Paragraphs>
  <Slides>16</Slides>
  <Notes>1</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16</vt:i4>
      </vt:variant>
    </vt:vector>
  </HeadingPairs>
  <TitlesOfParts>
    <vt:vector size="24" baseType="lpstr">
      <vt:lpstr>Arial</vt:lpstr>
      <vt:lpstr>Calibri</vt:lpstr>
      <vt:lpstr>Calibri Light</vt:lpstr>
      <vt:lpstr>Cover Master 1</vt:lpstr>
      <vt:lpstr>Cover Master 2</vt:lpstr>
      <vt:lpstr>Slide - Footer 1</vt:lpstr>
      <vt:lpstr>Slide - Footer 2</vt:lpstr>
      <vt:lpstr>12_Salisbury Hospital Powerpoint Template</vt:lpstr>
      <vt:lpstr>Quality Impact Assessment</vt:lpstr>
      <vt:lpstr>Overview of Session</vt:lpstr>
      <vt:lpstr>What is a Quality Impact Assessment?</vt:lpstr>
      <vt:lpstr>Why is a Quality Impact Assessment important?</vt:lpstr>
      <vt:lpstr>When should I complete a QIA?</vt:lpstr>
      <vt:lpstr>How does this fit with the risk assessment process?</vt:lpstr>
      <vt:lpstr>How do I complete a QIA?</vt:lpstr>
      <vt:lpstr>How do I complete a QIA?</vt:lpstr>
      <vt:lpstr>How do I complete a QIA?</vt:lpstr>
      <vt:lpstr>PowerPoint Presentation</vt:lpstr>
      <vt:lpstr>Example From Same Day Emergency Care (SDEC) QIA</vt:lpstr>
      <vt:lpstr>How do I complete a QIA?</vt:lpstr>
      <vt:lpstr>What happens after I complete a QIA?</vt:lpstr>
      <vt:lpstr>Ongoing monitoring of Quality Impact Assessment?</vt:lpstr>
      <vt:lpstr>QIA location – on project and programmes site on microguide</vt:lpstr>
      <vt:lpstr>Breakout groups and Q&amp;A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Together Powerpoint</dc:title>
  <dc:creator>Unstuck Design</dc:creator>
  <cp:lastModifiedBy>ARNETT, Louise (SALISBURY NHS FOUNDATION TRUST)</cp:lastModifiedBy>
  <cp:revision>156</cp:revision>
  <dcterms:created xsi:type="dcterms:W3CDTF">2017-11-21T08:43:37Z</dcterms:created>
  <dcterms:modified xsi:type="dcterms:W3CDTF">2023-09-18T08:42:07Z</dcterms:modified>
</cp:coreProperties>
</file>